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891" r:id="rId2"/>
  </p:sldMasterIdLst>
  <p:notesMasterIdLst>
    <p:notesMasterId r:id="rId19"/>
  </p:notesMasterIdLst>
  <p:handoutMasterIdLst>
    <p:handoutMasterId r:id="rId20"/>
  </p:handoutMasterIdLst>
  <p:sldIdLst>
    <p:sldId id="472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1" r:id="rId11"/>
    <p:sldId id="480" r:id="rId12"/>
    <p:sldId id="482" r:id="rId13"/>
    <p:sldId id="483" r:id="rId14"/>
    <p:sldId id="484" r:id="rId15"/>
    <p:sldId id="485" r:id="rId16"/>
    <p:sldId id="486" r:id="rId17"/>
    <p:sldId id="471" r:id="rId18"/>
  </p:sldIdLst>
  <p:sldSz cx="9144000" cy="6858000" type="screen4x3"/>
  <p:notesSz cx="6723063" cy="985361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8"/>
    <a:srgbClr val="0033CC"/>
    <a:srgbClr val="0066CC"/>
    <a:srgbClr val="000099"/>
    <a:srgbClr val="FF9933"/>
    <a:srgbClr val="FFCC00"/>
    <a:srgbClr val="600000"/>
    <a:srgbClr val="003399"/>
    <a:srgbClr val="CA9936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9" autoAdjust="0"/>
    <p:restoredTop sz="90888" autoAdjust="0"/>
  </p:normalViewPr>
  <p:slideViewPr>
    <p:cSldViewPr>
      <p:cViewPr>
        <p:scale>
          <a:sx n="90" d="100"/>
          <a:sy n="90" d="100"/>
        </p:scale>
        <p:origin x="-1938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1986" y="-78"/>
      </p:cViewPr>
      <p:guideLst>
        <p:guide orient="horz" pos="3103"/>
        <p:guide pos="211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3063" cy="492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8413" y="0"/>
            <a:ext cx="2913062" cy="492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11912F6-54BB-4BB0-A571-F84D327654AB}" type="datetimeFigureOut">
              <a:rPr lang="en-US"/>
              <a:pPr>
                <a:defRPr/>
              </a:pPr>
              <a:t>5/15/2013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59900"/>
            <a:ext cx="2913063" cy="492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8413" y="9359900"/>
            <a:ext cx="2913062" cy="492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116D0AC-8973-40F0-A64E-F301FB00A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46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30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8413" y="0"/>
            <a:ext cx="29130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22837" cy="3694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79950"/>
            <a:ext cx="537845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59900"/>
            <a:ext cx="29130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8413" y="9359900"/>
            <a:ext cx="29130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2E67526-D11B-431B-B020-9388FC02E3E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942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49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E67526-D11B-431B-B020-9388FC02E3E6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54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2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9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21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72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81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054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44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07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1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74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3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7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241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60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5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9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2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4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8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1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B84B-DCB0-4201-86FD-E89D516D4E5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5/15/2013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3C31-A5D5-4D18-A972-289F8D163EC1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3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AADB84B-DCB0-4201-86FD-E89D516D4E5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5/15/2013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mtClean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883C31-A5D5-4D18-A972-289F8D163E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73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AADB84B-DCB0-4201-86FD-E89D516D4E5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5/15/2013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D883C31-A5D5-4D18-A972-289F8D163EC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56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2.jpe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jpeg"/><Relationship Id="rId11" Type="http://schemas.openxmlformats.org/officeDocument/2006/relationships/image" Target="../media/image5.png"/><Relationship Id="rId5" Type="http://schemas.openxmlformats.org/officeDocument/2006/relationships/image" Target="../media/image85.jpeg"/><Relationship Id="rId10" Type="http://schemas.openxmlformats.org/officeDocument/2006/relationships/image" Target="../media/image1.jpeg"/><Relationship Id="rId4" Type="http://schemas.openxmlformats.org/officeDocument/2006/relationships/image" Target="../media/image84.jpe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hyperlink" Target="http://eost.unistra.fr/recherche/ipgs/dgda/dgda-perso/andre-stumpf/data-and-code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6257"/>
            <a:ext cx="9144000" cy="504186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057144" y="1088373"/>
            <a:ext cx="1006128" cy="4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38923" y="3810000"/>
            <a:ext cx="45053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 bwMode="auto">
          <a:xfrm>
            <a:off x="1139686" y="1"/>
            <a:ext cx="8004314" cy="9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691" rIns="91384" bIns="45691" numCol="1" rtlCol="0" anchor="ctr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200" b="1" dirty="0">
                <a:solidFill>
                  <a:srgbClr val="005DA8"/>
                </a:solidFill>
                <a:latin typeface="Arial Narrow" pitchFamily="34" charset="0"/>
              </a:rPr>
              <a:t>POSTDOCTORAL RESEARCH </a:t>
            </a:r>
            <a:r>
              <a:rPr lang="en-US" sz="1200" b="1" dirty="0" smtClean="0">
                <a:solidFill>
                  <a:srgbClr val="005DA8"/>
                </a:solidFill>
                <a:latin typeface="Arial Narrow" pitchFamily="34" charset="0"/>
              </a:rPr>
              <a:t>PROPOSAL</a:t>
            </a:r>
          </a:p>
          <a:p>
            <a:pPr fontAlgn="auto">
              <a:spcAft>
                <a:spcPts val="0"/>
              </a:spcAft>
            </a:pPr>
            <a:endParaRPr lang="en-US" sz="400" b="1" dirty="0" smtClean="0">
              <a:solidFill>
                <a:srgbClr val="005DA8"/>
              </a:solidFill>
              <a:latin typeface="Arial Narrow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US" sz="1700" b="1" dirty="0" smtClean="0">
                <a:latin typeface="Arial Narrow" pitchFamily="34" charset="0"/>
              </a:rPr>
              <a:t>MULTI-SENSOR IMAGE MATCHING FOR EARTH SURFACE DEFORMATION MONITORING</a:t>
            </a:r>
          </a:p>
          <a:p>
            <a:pPr fontAlgn="auto">
              <a:spcAft>
                <a:spcPts val="0"/>
              </a:spcAft>
            </a:pPr>
            <a:endParaRPr lang="en-US" sz="400" b="1" dirty="0" smtClean="0">
              <a:latin typeface="Arial Narrow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US" sz="1700" b="1" dirty="0" smtClean="0">
                <a:latin typeface="Arial Narrow" pitchFamily="34" charset="0"/>
              </a:rPr>
              <a:t>ANDRE </a:t>
            </a:r>
            <a:r>
              <a:rPr lang="en-US" sz="1700" b="1" dirty="0">
                <a:latin typeface="Arial Narrow" pitchFamily="34" charset="0"/>
              </a:rPr>
              <a:t>STUMPF</a:t>
            </a:r>
            <a:endParaRPr lang="en-US" sz="1700" b="1" dirty="0" smtClean="0">
              <a:latin typeface="Arial Narrow" pitchFamily="34" charset="0"/>
            </a:endParaRPr>
          </a:p>
        </p:txBody>
      </p:sp>
      <p:pic>
        <p:nvPicPr>
          <p:cNvPr id="17" name="Picture 3" descr="C:\Documents and Settings\stumpf24883\Desktop\Work in progress\Crack extraction\Poster EGU\revised\Logos\CNRS_logo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6048865"/>
            <a:ext cx="806401" cy="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Documents and Settings\stumpf24883\Desktop\Work in progress\SPAT 2011\Poster\Logos\eost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6121134"/>
            <a:ext cx="914400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079859"/>
            <a:ext cx="1524000" cy="701941"/>
          </a:xfrm>
          <a:prstGeom prst="rect">
            <a:avLst/>
          </a:prstGeom>
        </p:spPr>
      </p:pic>
      <p:pic>
        <p:nvPicPr>
          <p:cNvPr id="20" name="Picture 4" descr="logo OMIV-EOS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1500" y="6079859"/>
            <a:ext cx="7524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733800" y="642670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IPGS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AutoShape 2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155575" y="-5937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www.ambition-toulouse21.org/wp-content/uploads/2011/09/logoCNES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3" y="32076"/>
            <a:ext cx="1085773" cy="37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3803651" y="1123950"/>
            <a:ext cx="45021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PhD RESEARCH (Oct 2010- Oct 2013)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Mapping and Monitoring of Landslides through Passive Optical Remote Sensing</a:t>
            </a:r>
          </a:p>
          <a:p>
            <a:pPr marL="514350" indent="-514350"/>
            <a:endParaRPr lang="en-US" sz="1400" b="1" dirty="0" smtClean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Joint – program between</a:t>
            </a:r>
          </a:p>
          <a:p>
            <a:pPr marL="119063" indent="-119063"/>
            <a:endParaRPr lang="en-US" sz="800" b="1" dirty="0">
              <a:solidFill>
                <a:schemeClr val="bg1"/>
              </a:solidFill>
            </a:endParaRPr>
          </a:p>
          <a:p>
            <a:pPr marL="119063" lvl="1" indent="-119063">
              <a:buFont typeface="Arial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Laboratoire</a:t>
            </a:r>
            <a:r>
              <a:rPr lang="en-US" sz="1400" b="1" dirty="0">
                <a:solidFill>
                  <a:schemeClr val="bg1"/>
                </a:solidFill>
              </a:rPr>
              <a:t> Image, Ville et </a:t>
            </a:r>
            <a:r>
              <a:rPr lang="en-US" sz="1400" b="1" dirty="0" err="1">
                <a:solidFill>
                  <a:schemeClr val="bg1"/>
                </a:solidFill>
              </a:rPr>
              <a:t>Environnment</a:t>
            </a:r>
            <a:endParaRPr lang="en-US" sz="1400" b="1" dirty="0">
              <a:solidFill>
                <a:schemeClr val="bg1"/>
              </a:solidFill>
            </a:endParaRPr>
          </a:p>
          <a:p>
            <a:pPr marL="119063" lvl="1" indent="-119063"/>
            <a:r>
              <a:rPr lang="en-US" sz="1400" b="1" dirty="0">
                <a:solidFill>
                  <a:schemeClr val="bg1"/>
                </a:solidFill>
              </a:rPr>
              <a:t>   </a:t>
            </a:r>
            <a:r>
              <a:rPr lang="en-US" sz="1400" i="1" dirty="0" smtClean="0">
                <a:solidFill>
                  <a:schemeClr val="bg1"/>
                </a:solidFill>
              </a:rPr>
              <a:t>(</a:t>
            </a:r>
            <a:r>
              <a:rPr lang="en-US" sz="1400" i="1" dirty="0">
                <a:solidFill>
                  <a:schemeClr val="bg1"/>
                </a:solidFill>
              </a:rPr>
              <a:t>Christiane Weber, Anne Puissant)</a:t>
            </a:r>
          </a:p>
          <a:p>
            <a:pPr marL="119063" lvl="1" indent="-119063"/>
            <a:endParaRPr lang="en-US" sz="800" b="1" dirty="0">
              <a:solidFill>
                <a:schemeClr val="bg1"/>
              </a:solidFill>
            </a:endParaRPr>
          </a:p>
          <a:p>
            <a:pPr marL="119063" lvl="1" indent="-119063">
              <a:buFont typeface="Arial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École et Observatoire des Sciences de la Terre</a:t>
            </a:r>
          </a:p>
          <a:p>
            <a:pPr marL="119063" lvl="1" indent="-119063"/>
            <a:r>
              <a:rPr lang="en-US" sz="1400" b="1" i="1" dirty="0">
                <a:solidFill>
                  <a:schemeClr val="bg1"/>
                </a:solidFill>
              </a:rPr>
              <a:t>   </a:t>
            </a:r>
            <a:r>
              <a:rPr lang="en-US" sz="1400" i="1" dirty="0" smtClean="0">
                <a:solidFill>
                  <a:schemeClr val="bg1"/>
                </a:solidFill>
              </a:rPr>
              <a:t>(</a:t>
            </a:r>
            <a:r>
              <a:rPr lang="en-US" sz="1400" i="1" dirty="0">
                <a:solidFill>
                  <a:schemeClr val="bg1"/>
                </a:solidFill>
              </a:rPr>
              <a:t>Jean-Philippe Malet)</a:t>
            </a:r>
          </a:p>
          <a:p>
            <a:pPr marL="119063" lvl="1" indent="-119063">
              <a:buFont typeface="Arial" pitchFamily="34" charset="0"/>
              <a:buChar char="•"/>
            </a:pPr>
            <a:endParaRPr lang="fr-FR" sz="800" b="1" dirty="0">
              <a:solidFill>
                <a:schemeClr val="bg1"/>
              </a:solidFill>
            </a:endParaRPr>
          </a:p>
          <a:p>
            <a:pPr marL="119063" lvl="1" indent="-119063">
              <a:buFont typeface="Arial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ITC-</a:t>
            </a:r>
            <a:r>
              <a:rPr lang="en-US" sz="1400" b="1" dirty="0">
                <a:solidFill>
                  <a:schemeClr val="bg1"/>
                </a:solidFill>
              </a:rPr>
              <a:t>Faculty of Geo-Information Science</a:t>
            </a:r>
          </a:p>
          <a:p>
            <a:pPr marL="119063" lvl="1" indent="-119063"/>
            <a:r>
              <a:rPr lang="en-US" sz="1400" b="1" dirty="0">
                <a:solidFill>
                  <a:schemeClr val="bg1"/>
                </a:solidFill>
              </a:rPr>
              <a:t>   and Earth Observation</a:t>
            </a:r>
          </a:p>
          <a:p>
            <a:pPr marL="119063" lvl="1" indent="-119063"/>
            <a:r>
              <a:rPr lang="en-US" sz="1400" b="1" i="1" dirty="0">
                <a:solidFill>
                  <a:schemeClr val="bg1"/>
                </a:solidFill>
              </a:rPr>
              <a:t>   </a:t>
            </a:r>
            <a:r>
              <a:rPr lang="en-US" sz="1400" i="1" dirty="0" smtClean="0">
                <a:solidFill>
                  <a:schemeClr val="bg1"/>
                </a:solidFill>
              </a:rPr>
              <a:t>(</a:t>
            </a:r>
            <a:r>
              <a:rPr lang="en-US" sz="1400" i="1" dirty="0">
                <a:solidFill>
                  <a:schemeClr val="bg1"/>
                </a:solidFill>
              </a:rPr>
              <a:t>Norman Kerle)</a:t>
            </a:r>
          </a:p>
          <a:p>
            <a:pPr marL="119063" lvl="1" indent="-119063"/>
            <a:endParaRPr lang="en-US" sz="800" b="1" dirty="0">
              <a:solidFill>
                <a:schemeClr val="bg1"/>
              </a:solidFill>
            </a:endParaRPr>
          </a:p>
          <a:p>
            <a:pPr marL="119063" lvl="1" indent="-119063">
              <a:buFont typeface="Arial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</a:rPr>
              <a:t>Laboratoire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Icube</a:t>
            </a:r>
            <a:endParaRPr lang="en-US" sz="1400" b="1" dirty="0">
              <a:solidFill>
                <a:schemeClr val="bg1"/>
              </a:solidFill>
            </a:endParaRPr>
          </a:p>
          <a:p>
            <a:pPr marL="119063" lvl="1" indent="-119063"/>
            <a:r>
              <a:rPr lang="en-US" sz="1400" b="1" i="1" dirty="0">
                <a:solidFill>
                  <a:schemeClr val="bg1"/>
                </a:solidFill>
              </a:rPr>
              <a:t>   </a:t>
            </a:r>
            <a:r>
              <a:rPr lang="en-US" sz="1400" i="1" dirty="0" smtClean="0">
                <a:solidFill>
                  <a:schemeClr val="bg1"/>
                </a:solidFill>
              </a:rPr>
              <a:t>(</a:t>
            </a:r>
            <a:r>
              <a:rPr lang="en-US" sz="1400" i="1" dirty="0">
                <a:solidFill>
                  <a:schemeClr val="bg1"/>
                </a:solidFill>
              </a:rPr>
              <a:t>Nicolas </a:t>
            </a:r>
            <a:r>
              <a:rPr lang="en-US" sz="1400" i="1" dirty="0" err="1">
                <a:solidFill>
                  <a:schemeClr val="bg1"/>
                </a:solidFill>
              </a:rPr>
              <a:t>Lachiche</a:t>
            </a:r>
            <a:r>
              <a:rPr lang="en-US" sz="1400" i="1" dirty="0">
                <a:solidFill>
                  <a:schemeClr val="bg1"/>
                </a:solidFill>
              </a:rPr>
              <a:t>, Thomas Lampert, Camille </a:t>
            </a:r>
            <a:r>
              <a:rPr lang="en-US" sz="1400" i="1" dirty="0" err="1">
                <a:solidFill>
                  <a:schemeClr val="bg1"/>
                </a:solidFill>
              </a:rPr>
              <a:t>Curtz</a:t>
            </a:r>
            <a:r>
              <a:rPr lang="en-US" sz="1400" i="1" dirty="0" smtClean="0">
                <a:solidFill>
                  <a:schemeClr val="bg1"/>
                </a:solidFill>
              </a:rPr>
              <a:t>)</a:t>
            </a:r>
          </a:p>
          <a:p>
            <a:pPr marL="119063" lvl="1" indent="-119063"/>
            <a:endParaRPr lang="en-US" sz="1400" i="1" dirty="0">
              <a:solidFill>
                <a:schemeClr val="bg1"/>
              </a:solidFill>
            </a:endParaRPr>
          </a:p>
          <a:p>
            <a:pPr marL="0" lvl="1"/>
            <a:r>
              <a:rPr lang="en-US" sz="1400" b="1" dirty="0" smtClean="0">
                <a:solidFill>
                  <a:schemeClr val="bg1"/>
                </a:solidFill>
              </a:rPr>
              <a:t>Active participation (3 deliverables) in </a:t>
            </a:r>
            <a:r>
              <a:rPr lang="en-US" sz="1400" b="1" dirty="0">
                <a:solidFill>
                  <a:schemeClr val="bg1"/>
                </a:solidFill>
              </a:rPr>
              <a:t>the project </a:t>
            </a:r>
            <a:r>
              <a:rPr lang="en-US" sz="1400" b="1" dirty="0" smtClean="0">
                <a:solidFill>
                  <a:schemeClr val="bg1"/>
                </a:solidFill>
              </a:rPr>
              <a:t>SafeLand (FP-7</a:t>
            </a:r>
            <a:r>
              <a:rPr lang="en-US" sz="1400" b="1" dirty="0">
                <a:solidFill>
                  <a:schemeClr val="bg1"/>
                </a:solidFill>
              </a:rPr>
              <a:t>) 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and FOSTER (</a:t>
            </a:r>
            <a:r>
              <a:rPr lang="en-US" sz="1400" b="1" dirty="0" smtClean="0">
                <a:solidFill>
                  <a:schemeClr val="bg1"/>
                </a:solidFill>
              </a:rPr>
              <a:t>ANR)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6253" y="1151892"/>
            <a:ext cx="331894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PERSONAL BACKGROUND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pPr marL="514350" indent="-514350"/>
            <a:r>
              <a:rPr lang="en-US" sz="1400" b="1" dirty="0" smtClean="0">
                <a:solidFill>
                  <a:schemeClr val="bg1"/>
                </a:solidFill>
              </a:rPr>
              <a:t>2008: </a:t>
            </a:r>
            <a:r>
              <a:rPr lang="en-US" sz="1400" dirty="0" smtClean="0">
                <a:solidFill>
                  <a:schemeClr val="bg1"/>
                </a:solidFill>
              </a:rPr>
              <a:t>MSc in Physical Geography &amp;     </a:t>
            </a:r>
            <a:r>
              <a:rPr lang="en-US" sz="1400" dirty="0" err="1" smtClean="0">
                <a:solidFill>
                  <a:schemeClr val="bg1"/>
                </a:solidFill>
              </a:rPr>
              <a:t>Geomatics</a:t>
            </a:r>
            <a:r>
              <a:rPr lang="en-US" sz="1400" dirty="0" smtClean="0">
                <a:solidFill>
                  <a:schemeClr val="bg1"/>
                </a:solidFill>
              </a:rPr>
              <a:t>  (TU Dresden, Germany)</a:t>
            </a:r>
          </a:p>
          <a:p>
            <a:pPr marL="514350" indent="-514350"/>
            <a:endParaRPr lang="en-US" sz="1400" dirty="0" smtClean="0">
              <a:solidFill>
                <a:schemeClr val="bg1"/>
              </a:solidFill>
            </a:endParaRPr>
          </a:p>
          <a:p>
            <a:pPr defTabSz="893763"/>
            <a:r>
              <a:rPr lang="en-US" sz="1400" b="1" dirty="0" smtClean="0">
                <a:solidFill>
                  <a:schemeClr val="bg1"/>
                </a:solidFill>
              </a:rPr>
              <a:t>2007: </a:t>
            </a:r>
            <a:r>
              <a:rPr lang="en-US" sz="1400" dirty="0" smtClean="0">
                <a:solidFill>
                  <a:schemeClr val="bg1"/>
                </a:solidFill>
              </a:rPr>
              <a:t>Student research assistant – </a:t>
            </a:r>
          </a:p>
          <a:p>
            <a:pPr defTabSz="893763"/>
            <a:r>
              <a:rPr lang="en-US" sz="1400" dirty="0" smtClean="0">
                <a:solidFill>
                  <a:schemeClr val="bg1"/>
                </a:solidFill>
              </a:rPr>
              <a:t>           ASTER stereo-</a:t>
            </a:r>
            <a:r>
              <a:rPr lang="en-US" sz="1400" dirty="0" err="1" smtClean="0">
                <a:solidFill>
                  <a:schemeClr val="bg1"/>
                </a:solidFill>
              </a:rPr>
              <a:t>photogrammetry</a:t>
            </a:r>
            <a:endParaRPr lang="en-US" sz="1400" dirty="0" smtClean="0">
              <a:solidFill>
                <a:schemeClr val="bg1"/>
              </a:solidFill>
            </a:endParaRPr>
          </a:p>
          <a:p>
            <a:pPr defTabSz="893763"/>
            <a:r>
              <a:rPr lang="en-US" sz="1400" dirty="0" smtClean="0">
                <a:solidFill>
                  <a:schemeClr val="bg1"/>
                </a:solidFill>
              </a:rPr>
              <a:t>           </a:t>
            </a:r>
            <a:r>
              <a:rPr lang="fr-FR" sz="1400" dirty="0" smtClean="0">
                <a:solidFill>
                  <a:schemeClr val="bg1"/>
                </a:solidFill>
              </a:rPr>
              <a:t>UFZ Helmholtz Centre – Leipzig </a:t>
            </a:r>
            <a:r>
              <a:rPr lang="fr-FR" sz="1400" dirty="0" smtClean="0"/>
              <a:t>	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marL="514350" indent="-514350"/>
            <a:r>
              <a:rPr lang="en-US" sz="1400" b="1" dirty="0">
                <a:solidFill>
                  <a:schemeClr val="bg1"/>
                </a:solidFill>
              </a:rPr>
              <a:t>2009</a:t>
            </a:r>
            <a:r>
              <a:rPr lang="en-US" sz="1400" b="1" dirty="0" smtClean="0">
                <a:solidFill>
                  <a:schemeClr val="bg1"/>
                </a:solidFill>
              </a:rPr>
              <a:t>: </a:t>
            </a:r>
            <a:r>
              <a:rPr lang="en-US" sz="1400" dirty="0" smtClean="0">
                <a:solidFill>
                  <a:schemeClr val="bg1"/>
                </a:solidFill>
              </a:rPr>
              <a:t>Research assistant – Landslide hazard assessment (Inst. Of Geophysics, University of Chile)</a:t>
            </a:r>
            <a:endParaRPr lang="en-US" sz="1400" dirty="0">
              <a:solidFill>
                <a:schemeClr val="bg1"/>
              </a:solidFill>
            </a:endParaRPr>
          </a:p>
          <a:p>
            <a:pPr marL="514350" indent="-514350"/>
            <a:endParaRPr lang="en-US" sz="1400" b="1" dirty="0" smtClean="0">
              <a:solidFill>
                <a:schemeClr val="bg1"/>
              </a:solidFill>
            </a:endParaRPr>
          </a:p>
          <a:p>
            <a:pPr marL="514350" indent="-514350"/>
            <a:r>
              <a:rPr lang="en-US" sz="1400" b="1" dirty="0" smtClean="0">
                <a:solidFill>
                  <a:schemeClr val="bg1"/>
                </a:solidFill>
              </a:rPr>
              <a:t>2010: </a:t>
            </a:r>
            <a:r>
              <a:rPr lang="en-US" sz="1400" dirty="0" smtClean="0">
                <a:solidFill>
                  <a:schemeClr val="bg1"/>
                </a:solidFill>
              </a:rPr>
              <a:t>Research assistant – Landslide </a:t>
            </a:r>
            <a:r>
              <a:rPr lang="en-US" sz="1400" dirty="0">
                <a:solidFill>
                  <a:schemeClr val="bg1"/>
                </a:solidFill>
              </a:rPr>
              <a:t>R</a:t>
            </a:r>
            <a:r>
              <a:rPr lang="en-US" sz="1400" dirty="0" smtClean="0">
                <a:solidFill>
                  <a:schemeClr val="bg1"/>
                </a:solidFill>
              </a:rPr>
              <a:t>emote Sensing (</a:t>
            </a:r>
            <a:r>
              <a:rPr lang="en-US" sz="1400" dirty="0">
                <a:solidFill>
                  <a:schemeClr val="bg1"/>
                </a:solidFill>
              </a:rPr>
              <a:t>ITC- </a:t>
            </a:r>
            <a:r>
              <a:rPr lang="en-US" sz="1400" dirty="0" smtClean="0">
                <a:solidFill>
                  <a:schemeClr val="bg1"/>
                </a:solidFill>
              </a:rPr>
              <a:t>Fac. </a:t>
            </a:r>
            <a:r>
              <a:rPr lang="en-US" sz="1400" dirty="0">
                <a:solidFill>
                  <a:schemeClr val="bg1"/>
                </a:solidFill>
              </a:rPr>
              <a:t>of Geo-Information Science and </a:t>
            </a:r>
            <a:r>
              <a:rPr lang="en-US" sz="1400" dirty="0" smtClean="0">
                <a:solidFill>
                  <a:schemeClr val="bg1"/>
                </a:solidFill>
              </a:rPr>
              <a:t>EO, Netherlands)</a:t>
            </a:r>
          </a:p>
        </p:txBody>
      </p:sp>
      <p:pic>
        <p:nvPicPr>
          <p:cNvPr id="33" name="Picture 2" descr="C:\Documents and Settings\stumpf24883\Desktop\Work in progress\Crack extraction\Poster EGU\revised\Logos\Live.tif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8489" y="2698332"/>
            <a:ext cx="371398" cy="36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Documents and Settings\stumpf24883\Desktop\Work in progress\SPAT 2011\Poster\Logos\eost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8923" y="3298937"/>
            <a:ext cx="480442" cy="3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543" y="3843189"/>
            <a:ext cx="371398" cy="43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5" descr="http://jdjnmacs2013.sciencesconf.org/conference/jdjnmacs2013/pages/icube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5801" y="4629066"/>
            <a:ext cx="734036" cy="2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731" y="1112538"/>
            <a:ext cx="927304" cy="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http://t0.gstatic.com/images?q=tbn:ANd9GcRU7piuJYfx2Qtt7ftVkVuU3yi30g9pwrDRnA-sNOM7hSZCD2I0ew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85" y="208390"/>
            <a:ext cx="459510" cy="4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10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POST-DOCTORAL RESEARCH 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OBJECTIVES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5618" y="1066800"/>
            <a:ext cx="7769222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MULTI-SENSOR </a:t>
            </a:r>
            <a:r>
              <a:rPr lang="en-US" b="1" dirty="0">
                <a:latin typeface="Arial Narrow" pitchFamily="34" charset="0"/>
              </a:rPr>
              <a:t>IMAGE MATCHING </a:t>
            </a:r>
            <a:endParaRPr lang="en-US" b="1" dirty="0" smtClean="0">
              <a:latin typeface="Arial Narrow" pitchFamily="34" charset="0"/>
            </a:endParaRPr>
          </a:p>
          <a:p>
            <a:r>
              <a:rPr lang="en-US" b="1" dirty="0" smtClean="0">
                <a:latin typeface="Arial Narrow" pitchFamily="34" charset="0"/>
              </a:rPr>
              <a:t>FOR </a:t>
            </a:r>
            <a:r>
              <a:rPr lang="en-US" b="1" dirty="0">
                <a:latin typeface="Arial Narrow" pitchFamily="34" charset="0"/>
              </a:rPr>
              <a:t>EARTH SURFACE DEFORMATION MONITORING</a:t>
            </a:r>
            <a:endParaRPr lang="en-US" b="1" dirty="0" smtClean="0"/>
          </a:p>
          <a:p>
            <a:pPr marL="225425" indent="-225425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smtClean="0"/>
              <a:t>A: </a:t>
            </a:r>
            <a:r>
              <a:rPr lang="en-US" dirty="0" smtClean="0"/>
              <a:t>Evaluation of robust and precise image matching algorithms</a:t>
            </a:r>
          </a:p>
          <a:p>
            <a:endParaRPr lang="en-US" sz="1000" dirty="0"/>
          </a:p>
          <a:p>
            <a:pPr marL="287338" indent="-287338"/>
            <a:r>
              <a:rPr lang="en-US" b="1" dirty="0" smtClean="0"/>
              <a:t>B: </a:t>
            </a:r>
            <a:r>
              <a:rPr lang="en-US" dirty="0" smtClean="0"/>
              <a:t>Implementation and evaluation of a method for multi-sensor image co-registration</a:t>
            </a:r>
          </a:p>
          <a:p>
            <a:endParaRPr lang="en-US" sz="1000" dirty="0"/>
          </a:p>
          <a:p>
            <a:pPr marL="287338" indent="-287338"/>
            <a:r>
              <a:rPr lang="en-US" b="1" dirty="0" smtClean="0"/>
              <a:t>C: </a:t>
            </a:r>
            <a:r>
              <a:rPr lang="en-US" dirty="0" smtClean="0"/>
              <a:t>Application of hierarchical image correlation for displacement measurement and DSM generation</a:t>
            </a:r>
          </a:p>
          <a:p>
            <a:endParaRPr lang="en-US" sz="1000" dirty="0" smtClean="0"/>
          </a:p>
          <a:p>
            <a:pPr marL="287338" indent="-287338"/>
            <a:r>
              <a:rPr lang="en-US" b="1" dirty="0" smtClean="0"/>
              <a:t>D: </a:t>
            </a:r>
            <a:r>
              <a:rPr lang="en-US" dirty="0" smtClean="0"/>
              <a:t>Joint inversion of 2-D and 1-D (LOS) displacement vectors into continuous 3-D time-series</a:t>
            </a:r>
          </a:p>
          <a:p>
            <a:endParaRPr lang="en-US" sz="1000" dirty="0"/>
          </a:p>
          <a:p>
            <a:r>
              <a:rPr lang="en-US" b="1" dirty="0" smtClean="0"/>
              <a:t>E: </a:t>
            </a:r>
            <a:r>
              <a:rPr lang="en-US" dirty="0" smtClean="0"/>
              <a:t>Development and processing largely based on Open Source projects</a:t>
            </a:r>
          </a:p>
          <a:p>
            <a:endParaRPr lang="en-US" sz="800" b="1" dirty="0" smtClean="0"/>
          </a:p>
          <a:p>
            <a:endParaRPr lang="en-US" b="1" dirty="0"/>
          </a:p>
          <a:p>
            <a:r>
              <a:rPr lang="en-US" b="1" dirty="0" smtClean="0"/>
              <a:t>Host organization:</a:t>
            </a:r>
            <a:r>
              <a:rPr lang="en-US" dirty="0" smtClean="0"/>
              <a:t> IPGS / OMIV (</a:t>
            </a:r>
            <a:r>
              <a:rPr lang="en-US" dirty="0" err="1" smtClean="0"/>
              <a:t>Barcelonnette</a:t>
            </a:r>
            <a:r>
              <a:rPr lang="en-US" dirty="0" smtClean="0"/>
              <a:t> – CNES validation site)</a:t>
            </a:r>
          </a:p>
          <a:p>
            <a:r>
              <a:rPr lang="en-US" dirty="0" smtClean="0"/>
              <a:t>		    Jean-Philippe </a:t>
            </a:r>
            <a:r>
              <a:rPr lang="en-US" dirty="0" err="1" smtClean="0"/>
              <a:t>Malet</a:t>
            </a:r>
            <a:r>
              <a:rPr lang="en-US" dirty="0" smtClean="0"/>
              <a:t>, </a:t>
            </a:r>
            <a:r>
              <a:rPr lang="en-US" dirty="0" err="1" smtClean="0"/>
              <a:t>Cécile</a:t>
            </a:r>
            <a:r>
              <a:rPr lang="en-US" dirty="0" smtClean="0"/>
              <a:t> </a:t>
            </a:r>
            <a:r>
              <a:rPr lang="en-US" dirty="0" err="1" smtClean="0"/>
              <a:t>Doubre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Collaboration</a:t>
            </a:r>
            <a:r>
              <a:rPr lang="en-US" b="1" dirty="0"/>
              <a:t>: </a:t>
            </a:r>
            <a:r>
              <a:rPr lang="en-US" dirty="0"/>
              <a:t>Marc </a:t>
            </a:r>
            <a:r>
              <a:rPr lang="en-US" dirty="0" smtClean="0"/>
              <a:t>Pierrot-Deseilligny (IGN, ENSG)</a:t>
            </a:r>
          </a:p>
          <a:p>
            <a:r>
              <a:rPr lang="en-US" dirty="0"/>
              <a:t>	 </a:t>
            </a:r>
            <a:r>
              <a:rPr lang="en-US" dirty="0" smtClean="0"/>
              <a:t>          Pascal </a:t>
            </a:r>
            <a:r>
              <a:rPr lang="en-US" dirty="0" err="1" smtClean="0"/>
              <a:t>Allemand</a:t>
            </a:r>
            <a:r>
              <a:rPr lang="en-US" dirty="0" smtClean="0"/>
              <a:t> (</a:t>
            </a:r>
            <a:r>
              <a:rPr lang="fr-FR" dirty="0" smtClean="0"/>
              <a:t>CNRS UMR </a:t>
            </a:r>
            <a:r>
              <a:rPr lang="fr-FR" dirty="0"/>
              <a:t>5570, Université </a:t>
            </a:r>
            <a:r>
              <a:rPr lang="fr-FR" dirty="0" smtClean="0"/>
              <a:t>de Lyon)</a:t>
            </a:r>
            <a:endParaRPr lang="en-US" b="1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7220871" y="1002560"/>
            <a:ext cx="1731542" cy="1307168"/>
            <a:chOff x="2371225" y="3980089"/>
            <a:chExt cx="2399090" cy="1811110"/>
          </a:xfrm>
        </p:grpSpPr>
        <p:pic>
          <p:nvPicPr>
            <p:cNvPr id="29" name="Picture 2" descr="http://www.in.gov/indot/images/plane_4-15-11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900" y="4251654"/>
              <a:ext cx="670415" cy="46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225" y="4766230"/>
              <a:ext cx="863447" cy="924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855" y="4169613"/>
              <a:ext cx="744307" cy="49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90435" y="4665818"/>
              <a:ext cx="1299455" cy="1125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0" descr="http://www.seos-project.eu/modules/world-of-images/images/quickbird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327904">
              <a:off x="3817245" y="3980089"/>
              <a:ext cx="493703" cy="37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225" y="4065949"/>
              <a:ext cx="692880" cy="60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6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40794"/>
            <a:ext cx="8229600" cy="5819855"/>
          </a:xfrm>
          <a:prstGeom prst="rect">
            <a:avLst/>
          </a:prstGeom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11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 D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7975" y="165242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D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5867400" y="3276600"/>
            <a:ext cx="236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Use of up-to-date stereo-</a:t>
            </a:r>
            <a:r>
              <a:rPr lang="en-US" sz="1600" dirty="0"/>
              <a:t>p</a:t>
            </a:r>
            <a:r>
              <a:rPr lang="en-US" sz="1600" dirty="0" smtClean="0"/>
              <a:t>hotogrammetric DEMs to replace commonly used SRTM</a:t>
            </a:r>
          </a:p>
        </p:txBody>
      </p:sp>
    </p:spTree>
    <p:extLst>
      <p:ext uri="{BB962C8B-B14F-4D97-AF65-F5344CB8AC3E}">
        <p14:creationId xmlns:p14="http://schemas.microsoft.com/office/powerpoint/2010/main" val="18079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197" y="1059887"/>
            <a:ext cx="8001868" cy="5798114"/>
          </a:xfrm>
          <a:prstGeom prst="rect">
            <a:avLst/>
          </a:prstGeom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12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 C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7975" y="165242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C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5939911" y="2438400"/>
            <a:ext cx="33415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Derived DSM can be used for</a:t>
            </a:r>
          </a:p>
          <a:p>
            <a:endParaRPr lang="en-US" sz="1600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sz="1600" dirty="0" err="1" smtClean="0"/>
              <a:t>Orthorectification</a:t>
            </a:r>
            <a:r>
              <a:rPr lang="en-US" sz="1600" dirty="0" smtClean="0"/>
              <a:t> other VHR images preceding displacement measurements</a:t>
            </a:r>
          </a:p>
          <a:p>
            <a:pPr marL="117475" indent="-117475">
              <a:buFont typeface="Arial" pitchFamily="34" charset="0"/>
              <a:buChar char="•"/>
            </a:pPr>
            <a:endParaRPr lang="en-US" sz="1600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sz="1600" dirty="0" smtClean="0"/>
              <a:t>Enhance removal of the topographic noise during SAR processing </a:t>
            </a:r>
          </a:p>
        </p:txBody>
      </p:sp>
    </p:spTree>
    <p:extLst>
      <p:ext uri="{BB962C8B-B14F-4D97-AF65-F5344CB8AC3E}">
        <p14:creationId xmlns:p14="http://schemas.microsoft.com/office/powerpoint/2010/main" val="11059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84" y="1058114"/>
            <a:ext cx="7923616" cy="5771271"/>
          </a:xfrm>
          <a:prstGeom prst="rect">
            <a:avLst/>
          </a:prstGeom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13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 B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7975" y="165242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88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071" y="1058116"/>
            <a:ext cx="8067129" cy="5491260"/>
          </a:xfrm>
          <a:prstGeom prst="rect">
            <a:avLst/>
          </a:prstGeom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14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 A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7975" y="165242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7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15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1600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sz="16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32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OBJECTIVE E</a:t>
            </a:r>
            <a:endParaRPr lang="en-GB" sz="32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7975" y="165242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/>
              <a:t>E</a:t>
            </a:r>
            <a:endParaRPr lang="en-US" sz="3200" dirty="0"/>
          </a:p>
        </p:txBody>
      </p:sp>
      <p:pic>
        <p:nvPicPr>
          <p:cNvPr id="9" name="Picture 12" descr="ITK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0066" y="1840871"/>
            <a:ext cx="2117651" cy="5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7066" y="1001233"/>
            <a:ext cx="776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000" dirty="0" smtClean="0"/>
              <a:t>Development and processing largely based on </a:t>
            </a:r>
            <a:r>
              <a:rPr lang="en-US" sz="2000" dirty="0" err="1" smtClean="0"/>
              <a:t>OpenSource</a:t>
            </a:r>
            <a:r>
              <a:rPr lang="en-US" sz="2000" dirty="0" smtClean="0"/>
              <a:t> software libraries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8466" y="1972239"/>
            <a:ext cx="4572000" cy="34410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Matching algorithms</a:t>
            </a:r>
          </a:p>
          <a:p>
            <a:endParaRPr lang="en-US" dirty="0"/>
          </a:p>
          <a:p>
            <a:r>
              <a:rPr lang="en-US" dirty="0" smtClean="0"/>
              <a:t>RPC sensor-modeling</a:t>
            </a:r>
          </a:p>
          <a:p>
            <a:endParaRPr lang="en-US" dirty="0"/>
          </a:p>
          <a:p>
            <a:r>
              <a:rPr lang="en-US" dirty="0" smtClean="0"/>
              <a:t>Inversion of 3D-displacement</a:t>
            </a:r>
          </a:p>
          <a:p>
            <a:endParaRPr lang="en-US" dirty="0"/>
          </a:p>
          <a:p>
            <a:r>
              <a:rPr lang="en-US" dirty="0" smtClean="0"/>
              <a:t>Hierarchical Image correlation</a:t>
            </a:r>
          </a:p>
          <a:p>
            <a:endParaRPr lang="en-US" dirty="0"/>
          </a:p>
          <a:p>
            <a:r>
              <a:rPr lang="en-US" dirty="0" smtClean="0"/>
              <a:t>InSAR</a:t>
            </a:r>
            <a:endParaRPr lang="en-US" dirty="0"/>
          </a:p>
        </p:txBody>
      </p:sp>
      <p:pic>
        <p:nvPicPr>
          <p:cNvPr id="12" name="Picture 2" descr="http://efidir-www.ampere.inpg.fr/images/stories/efidirpeti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0895" y="3161024"/>
            <a:ext cx="1321871" cy="31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5607" y="3687150"/>
            <a:ext cx="605557" cy="50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868952" y="36871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MicMac</a:t>
            </a:r>
            <a:endParaRPr lang="en-US" dirty="0"/>
          </a:p>
        </p:txBody>
      </p:sp>
      <p:pic>
        <p:nvPicPr>
          <p:cNvPr id="15" name="Picture 5" descr="Hom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601" y="4151625"/>
            <a:ext cx="952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Orfeo Toolbox is not a black box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044" y="2505112"/>
            <a:ext cx="599495" cy="4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OSSIM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1831" y="2574946"/>
            <a:ext cx="705293" cy="3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801104" y="2473307"/>
            <a:ext cx="2602162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sba</a:t>
            </a:r>
            <a:r>
              <a:rPr lang="en-US" sz="1400" dirty="0"/>
              <a:t> : A Generic Sparse Bundle </a:t>
            </a:r>
            <a:endParaRPr lang="en-US" sz="1400" dirty="0" smtClean="0"/>
          </a:p>
          <a:p>
            <a:r>
              <a:rPr lang="en-US" sz="1400" dirty="0" smtClean="0"/>
              <a:t>Adjustment </a:t>
            </a:r>
            <a:r>
              <a:rPr lang="en-US" sz="1400" dirty="0"/>
              <a:t>C/C++ Package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6250" y="2014771"/>
            <a:ext cx="1409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 descr="Orfeo Toolbox is not a black box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1" y="1896039"/>
            <a:ext cx="599495" cy="4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427057" y="4249885"/>
            <a:ext cx="1079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ROI_PAC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5800" y="4876800"/>
            <a:ext cx="7769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000" dirty="0" smtClean="0"/>
              <a:t>Validation at OMIV sites (Validation site for CNES products)</a:t>
            </a:r>
          </a:p>
        </p:txBody>
      </p:sp>
      <p:cxnSp>
        <p:nvCxnSpPr>
          <p:cNvPr id="26" name="Straight Connector 2"/>
          <p:cNvCxnSpPr/>
          <p:nvPr/>
        </p:nvCxnSpPr>
        <p:spPr>
          <a:xfrm flipH="1">
            <a:off x="1139686" y="5334000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5800" y="5562600"/>
            <a:ext cx="776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year: Implementation and Testing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year: Application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28640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2209800" cy="9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9000" y="-6881"/>
            <a:ext cx="1511026" cy="105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Satellites Spot et Pléiades - évolution technologique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000000">
            <a:off x="177468" y="346485"/>
            <a:ext cx="314948" cy="55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he/f/fd/Logo_cne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4679" y="-12454"/>
            <a:ext cx="2923058" cy="9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0" y="5997377"/>
            <a:ext cx="9144000" cy="860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691" rIns="91384" bIns="45691" rtlCol="0" anchor="ctr"/>
          <a:lstStyle/>
          <a:p>
            <a:pPr algn="ctr" defTabSz="91394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0" name="Picture 3" descr="C:\Documents and Settings\stumpf24883\Desktop\Work in progress\Crack extraction\Poster EGU\revised\Logos\CNRS_logo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6048865"/>
            <a:ext cx="806401" cy="7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Documents and Settings\stumpf24883\Desktop\Work in progress\SPAT 2011\Poster\Logos\eost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6121134"/>
            <a:ext cx="914400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079859"/>
            <a:ext cx="1524000" cy="7019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6257"/>
            <a:ext cx="9144000" cy="5041862"/>
          </a:xfrm>
          <a:prstGeom prst="rect">
            <a:avLst/>
          </a:prstGeom>
        </p:spPr>
      </p:pic>
      <p:sp>
        <p:nvSpPr>
          <p:cNvPr id="53" name="Title 3"/>
          <p:cNvSpPr>
            <a:spLocks noGrp="1"/>
          </p:cNvSpPr>
          <p:nvPr>
            <p:ph type="ctrTitle"/>
          </p:nvPr>
        </p:nvSpPr>
        <p:spPr bwMode="auto">
          <a:xfrm>
            <a:off x="838200" y="1447800"/>
            <a:ext cx="70866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691" rIns="91384" bIns="45691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b="1" dirty="0" smtClean="0">
                <a:solidFill>
                  <a:schemeClr val="bg1"/>
                </a:solidFill>
                <a:latin typeface="Arial Narrow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Arial Narrow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Arial Narrow" pitchFamily="34" charset="0"/>
              </a:rPr>
              <a:t>MULTI-SENSOR IMAGE MATCHING FOR EARTH SURFACE DEFORMATION MONITORING</a:t>
            </a:r>
            <a:endParaRPr lang="en-US" sz="3200" b="1" cap="none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4" name="Subtitle 4"/>
          <p:cNvSpPr>
            <a:spLocks noGrp="1"/>
          </p:cNvSpPr>
          <p:nvPr>
            <p:ph type="subTitle" idx="1"/>
          </p:nvPr>
        </p:nvSpPr>
        <p:spPr>
          <a:xfrm>
            <a:off x="874713" y="3124200"/>
            <a:ext cx="5830887" cy="110172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de-DE" sz="1800" b="1" kern="0" cap="all" dirty="0">
                <a:solidFill>
                  <a:srgbClr val="FFFFFF"/>
                </a:solidFill>
                <a:latin typeface="Arial Narrow" pitchFamily="34" charset="0"/>
              </a:rPr>
              <a:t>Andre </a:t>
            </a:r>
            <a:r>
              <a:rPr lang="de-DE" sz="1800" b="1" kern="0" cap="all" dirty="0" smtClean="0">
                <a:solidFill>
                  <a:srgbClr val="FFFFFF"/>
                </a:solidFill>
                <a:latin typeface="Arial Narrow" pitchFamily="34" charset="0"/>
              </a:rPr>
              <a:t>STUMPF</a:t>
            </a:r>
          </a:p>
          <a:p>
            <a:pPr algn="l">
              <a:defRPr/>
            </a:pPr>
            <a:endParaRPr lang="de-DE" sz="1800" b="1" kern="0" cap="all" dirty="0">
              <a:solidFill>
                <a:srgbClr val="FFFFFF"/>
              </a:solidFill>
              <a:latin typeface="Arial Narrow" pitchFamily="34" charset="0"/>
            </a:endParaRPr>
          </a:p>
          <a:p>
            <a:pPr algn="l">
              <a:defRPr/>
            </a:pPr>
            <a:r>
              <a:rPr lang="de-DE" sz="5400" b="1" kern="0" cap="all" dirty="0" smtClean="0">
                <a:solidFill>
                  <a:srgbClr val="FFFFFF"/>
                </a:solidFill>
                <a:latin typeface="Arial Narrow" pitchFamily="34" charset="0"/>
              </a:rPr>
              <a:t>QUESTIONS?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-6881"/>
            <a:ext cx="4919104" cy="94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691" rIns="91384" bIns="45691" rtlCol="0" anchor="ctr"/>
          <a:lstStyle/>
          <a:p>
            <a:pPr algn="ctr" defTabSz="913948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19104" y="-6274"/>
            <a:ext cx="4224896" cy="94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691" rIns="91384" bIns="45691" rtlCol="0" anchor="ctr"/>
          <a:lstStyle/>
          <a:p>
            <a:pPr algn="ctr" defTabSz="913948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8" name="Picture 4" descr="logo OMIV-EOS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1500" y="6079859"/>
            <a:ext cx="7524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642670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>
                    <a:lumMod val="65000"/>
                  </a:prstClr>
                </a:solidFill>
              </a:rPr>
              <a:t>IPGS</a:t>
            </a:r>
            <a:endParaRPr lang="en-US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AutoShape 7" descr="data:image/jpeg;base64,/9j/4AAQSkZJRgABAQAAAQABAAD/2wCEAAkGBhQRERUUExQWFRUVGBgYFhQXGBYYGxUWGBYXFxccFRUYGyYfGBkjGRYXIC8gIycpLCwsFR4xNTAqNSYrLCkBCQoKDgwOGg8PGiwkHyQsLSwvLywvLCosLCwsLCwpLCwvLCwpLSksLCwsLCwsLCwsKiwsLCwsLCwsLCwsLCwsLP/AABEIAI0BZgMBIgACEQEDEQH/xAAcAAEAAgMBAQEAAAAAAAAAAAAABAUCBgcDAQj/xABGEAABAwIDBAcEBwYEBQUAAAABAAIRAyEEEjEFQVFhBhMicYGRsQcyQqEjUnKCwdHwFENikrLhRFOiwhUXM4PSJDRzk7P/xAAaAQEAAwEBAQAAAAAAAAAAAAAAAQIDBAUG/8QAMREAAgIBAgMFBwQDAQAAAAAAAAECEQMEEiExQRMUIjJRQmFxgZGxwaHR8PEjguEF/9oADAMBAAIRAxEAPwDuKIiAIiIAiIgCIiAIiIAiIgCIiAIiIAiIgCIiAIiIAiIgCIiAIiIAiIgCIiAIiIAiIgCIiAIiIAiIgCIiAIiIAiIgCIiAIiIAiIgCIiAIiIAiIgCIiAIiIAiIgCIiAIiwdVA1IHeQgM0UDE7doU4zVWAnQTJPcBdeOI6U4amJdUj7rp8oVlCT5IruXqWqLWa3tEwjRZznTuDDpzJgBUmO9tGFpnKKdVx3DsiTyAJJVuynzaG5HQUXJqntyJMMw7YEZnGoYbPGGX7pXgfbFiag+jo0hPuntHvmXCEWOT5E2jsCLj7PaRjDY1WZviy0xlbw7RBleGP9oGLiTVcAOAa2eN2jvWy0s+doz7RHZ0X5/q9JMYSS+vWk2DOseBfiARx081EpMqHtPeXON+06ze6TdStK31JeRI/QtbG02Alz2tA1JcAB5qtq9MMG3XE0fB7T6LhGIaX9mYaDJvc7jEaG3gvjcOSb6Ns1l76/jHerd1I7Q7divaDgaYBOIaQfqhx9Aq/Fe1jA09XVOf0bhHfmhccxOHd71iRPvQGtAFiZPf3L7sfZWeK2J7TYDqVFwjreD6g1bTBghp97hGvNqXj08blfuXqa408jpH6B6P8ASGljaLa1KcrpgOEGAdYnQ6jkVZrgv/EqgfnD3B0zIMd0AaLeujXtIFmYq3CqB/WB6hefj1N+dUdE8DXLidARYUqoeA5pDgbggyCORCzXYc4REQBERAEREAREQBERAEREAREQBERAEREAREQBEWL3gAkkAC5JsABrJQGS0/pZ0+Zh5pUIfW0J+Gl9rieS1zpp7SHVC6jgzFMWfXBu+d1Hg3WX90LQ6ZcJtO6w/pt33K68OG+MjKcuiNrPTDFkXxD/ACaLHQmBrcWWDdr16rhmq1Cd0ucBF/ej05qnwzYFzfcANTwHO+qmUcSNb21N+xvhvO2q9DZFckc1v1Ntwr8ou4uO+SdY9FE2ltGs6wBa0byRLt979kRwn8qI7UIFtRu8N/NQcZtFgiSSToLTwvyVdnVlEnZP/bsnauXH4j8PEME89f0YVfFFxkkSNL2G/hc/rurMRj8xN4F8xmAdBFvwXxri8WlrON99p5Tx8lZNF9r6mGOx09hn3jrEcTx9OZUFmymNaSXFxdIDovpoATYSdVZUcCDYCGCYgEZrxxurXC7LaDJBzeAAt6rNx3O2ablFUijwmwG9nMNI7JgA2mXfkf7K4a0AdkZbQf4r3hW1HZM3g5bSLSf1f5L6/ZsXPCwnTw87K8VGPIyc93MqHQ22W+5pm3M8dy8RSHAExeRpB3eHqrOvhQLWc+bkEnKOZnmo9VrQPdiJl15cdbDdYj8VeyCE5v8AKDrABP6usC4xNt4AsI5nzSs0kyRAgQALG/HhYrCswtOZw7UiGwIHePK0fgobLpHqJ1cczjF50iwnwC862Ia0EucOJJMRxnmvDF1DSaXEw68kkQ0fnrdZ7H2MWgV8S25vRoOtO8VKzTu0ytOsydAuPVayOmjbXHovU2xYHkZIweDDw2rWbNPWlQcDNU7qlYHRgN2s+LUwIC+PrOfVe5xkmJPgF61qznEucSSdTxU/B7GDabsRWOVpEUmCM1R3IHRvPxXzcpzzTc8j4/ovcv5xPWjCOKKS/srUU6ni6bzD6UAwM7Sc4jeJ7J10I7oTFYIsbmaQ+n9cbuTxqx3Iqsoro7LKT6qiZ0e6WVsG7snNT+KmTY9x+ErquwuktHFtmm6HDVhs4fmOYXD17YTbLsNWo1G3IewxxEw4eIJCviySi0lyK5Makr6nf0Xnhq4qMa9t2uAcDyIkL0XpnAEREAREQBERAEREAREQBERAEREAREQBEUfaGKNKk94Y+oWgkU2AFzzwaCdSgPm0dp08PTNSs9rGN1c4x4DieQXJ+lvT52KllMllDQi4L+Bfy/hVH01xu0MQTWxeGxFOiyYaKctpAwJHa9473O8IWq0dqB5Aa2qSdwaLDlLrnmV1YdkPE6KSTlwRfGSSJiNdQT38AvnWAGMxsPlwN7DXzVfVxD4htGq0cYZIH89zzKU5m9CrA0E0/M9q5XR3rH6r6mfZS9C2p1A7fAN5sI7pNhJ3r065sSCIFjp8hxsbqtxG0SxsnDvI3iWX74MwqwY2pWGZoEToHgZRf4QLDmrPVY0ruyqwyfQs8btpjSWtMje+0N7yNTyUF21WASQXPdqJuQb67hz3rOhsGs+4ZTLfhYKvzAy3Xn+zPovOai3MLEuqmTuuSy57tFzd7jJ+ZGvZNLkTcHgS/tPENvlaZImx043HnJVzSw8wIvwjxk8df1vqsPtKs52UU6IO6aroEx7sU9VMbtyvQscPRJPxdZUM/wCgeS2WqwRVJmcsOR8aLvDbNgZnEBu8xv4MG8/qytdnUiIytBn3ZbJPCeAWqYfpHXrPBc2gI0Yesyx3CFtGz9t4kbsN4Nqf+aynrcfqFp59UbNQ2e6BmieAAt48VFxtFrQSZ0Pj3KBi+ltcMjLSB45X3/1qixPSHEVLCpQB3B1J/r1qxhqoe0xLTy6HzFuLSSJaCR2QbnXU+fmq58zJuTo29uZ/LfHnXY/G4sOl7md/VEj+teFLG1jmca4Dt30QvMz2jUsV0rXYUO7TZbP8HOI1ucu+O/09I+KqtY0kkQ27nndHA8L67/Wua2sTArlsi8sYNdwIJlSMNsYlwNZ5qBpsw5Q2eMNAk8JVJ/8AoY0vCmaR0s2+JLw2zwMtau2SYNCg4aD4atccd7WHkTeyl4lxccziSSbkrOtgcxD2ZiXHtU9d3vMM2J+rpPBXmz9lty9ZUaS1sFrfrO3A8tT4efzWaU5z7TJ/xe7+cz2MahjjS/sgbK2S1jOvxA7H7unvqnu+r+u+NtLEPruzvIA0aNA1vBg4d3ip20cUXHrKl9zGbrcvqj5nuVFicZvJkrNTc+EeRbZXF8xUeGrChjHU5e0kE2jiOBGhHIrwpgvMnQLNnaObcNAtFwIfEn1WMqNzAdXU3sA7Dvs/UPLTuXlhMM0mXi7SInio7qpPu+akYytnIdoTBIHHI0H5hJeJejKxVP3HQ/ZZto1aNWi79092U/wPJIHg7N8lvC5f7GT2sT3M9XrqC9TE/AjgyeZhERamYREQBERAEREAREQBERAEREAREQBEXm/ENGrgO8gKG0uYM3NBBBEg6hfnHpdR6nHYmmwBjG1Xw1oADWk5hAGggr9Bv2xRGtRvhf0XH+mXRWrito1qtEN6p+WHExP0bQYaAT7wOoWEtVgj5pr6ousc+iZpAxjx8R89RBX1mKdI7bvd4nVbDT9ntRsGpXosA4ujX7WVe1Horg2f9THMJG5paf6S5Z990/s8fgm/wW7KfX7msjEO+u7zKjkZXh4JB4i3mt8p7G2W0Xqudzzkf6cod8lFx+IwLGj9lOWo0+86XSOEvBAPNXx6pZJbVCXxapfcrKDSts1vBvqvtTNRziYhhcSdQBY33KwZsPEVi5kXY0vdndAgRNzYnMRbmssLt9zC8vd1he0izrgAy3Sw3Gy9tpdJf2io9/VtplzDT7OkWiRv/RW8lK/CkVTXUtcF0PohgrGu0Bpa/JbtU3CMsjR+YPHkvLF1sOHObSb2BUa7O4lwhtPKKdzeXEu55jwtqhqEiCdIA+Z9V64uu55DnGTb9QqLA7uUrLb10RuO2MXQbWLKNJjabSTIE9l7crtdNSAfhMKhGNcw9kkRMcvHeearKuJLnZjrv5rIvsD4eS0x4lBUVlKy1o4skEm4ESCTeZib8u9fMbtTrS8um5tAYzjGYNFwBuHJVOa6+h6vtV2UDisYQuQKwJJhuWeDfAG58e16KVTeC9z9wuJi0nsg9wVawTlHM+qmtdZrQJLnE+RA/NRReLLro7Ra6q0wZb2ngxqOHiulbUcwUadOwc4CO+w/Fc46O04c9w45ZncIP4rZulVdx6h4OlCq4/yMaPm8Lk1KagzohxmjU9tY/M85fdFh3D89fFVVOkXle7qa+vqhjbaleauCpHoMxr7mN03lGtzWGgWFJh0HvOVi5jKTIJ5lRKVcCiVkHEVsotvsBxKy6otHa1tPi2Vhg6we81XDsN90cSssRXLmOcbEn+w+Stx5Ffebb7F3fSV/sj+r+66suVex5sVq4/h9CxdVXp4fKcGXzBERbGQREQBFw/bfTvGbP2nWqUqv7Xg6jg/Lm6ym1ptlY8T1bmmRAtpIKs2+1zEPcHRTbSJtlaS4NnfmdGYDwspoizrqLmWzPaaari1pqPIg9mm1x7stNpjxViNvYyqfo8NiTOmYGkPN2ULiy6mUJuEccn8Kr62bRx7ldo3xeVTEtbq4DvIWiPwm0nn/ANu0fbrMPoSvVnRbaD9a1CkODQ957tAFl2+ql5cSXxl+yLdnjXORt52vS+uD3X9FHqdI6I3ny/MrXv8Al9Vd7+NqTvyMYPImVIoezTDAfSPr1TxdVc35U8oUpayXNxXyb/I/xL1ZPq9L6bRNrcXAfgqrFe0ui34qY73T6QrLD+z/AADP8Mx3/wAmap/+hKtsHsmjR/6VKnT+wxrfQK3d8782V/JJfuN+Nco/qaX/AMxusOWkH1CdBSpOd8zZHbe2g/3cJiPvdXTHzMrf0TuSfmnJ/wCz/BHa+iRobMBtKp+6ps51MQ53yYzXxXseh+NdriaDJ1y0XPI7i6oAfJbsilaDTr2b+PH7jt5+pplL2f1TPW4+sZ/ymUaQ+bXH5rQ+m/RJ9DE5WYiqabmtIzvc4nUOuIGo4Lt6577S2gVaTjMFhFtbO/uunHgxRfhil8jOU5PqcuHRpxJl7SReSCd/NfKWwKkWc06/WGnh3rYy0AgnQmLGB2tCfGR4rJp3cJHzXTtRnbNcq9HqguMtiN549y8cbsx9O7ogmBBlbb/f1VXtdofUpU9xJJHL9ApRBU09i1bHLrfUb16N2VWbPYt4fmtpa3wQixSiTWDsSr9UXvqEfsWrbsbuI/NbLSf2QV7C7bXj0P8AdKJNPGyase4fl+a9WbLqERkIPdb5abls7RYeA/BfHDKb6HfwKURZqztl1RrTd5L4/Z9QfA7yK22tUtPC47t/yXpmECdJvHDkEoGlGg7e13kVk2nLQYOpBsVubxBhYUzAI3TPdZKIs0/Ds7Wmk+ZWfWEZe43+8Z9VtzBc+aBt+4z4GzvQJRNkbZVPLT+9P4fgr/btb/02H/iw9QDwbSf6UyoDmyXd0r32zWy4fBvNwxzmuHFpBa4fyyFz6lXjNsUnvRqHWb14s7Rk7l64zDljyzhpzBEtPi0g+KNsF5fI9C7M34nqxm3nTkqV9R9eoGAm+pUvGU3VDAVngNnNw9OT7xU7o41fVkU5Ouh9dRDQ2mNG377R+KxruDZnS3yUY48Ak6zYf27z6LfujnsxbXpCpjOsGa/UBwaMsWLyBmDuQPBTjwymVnljEqvZNiJxM/5gqnwEH8F2BVGxOieFwc/s9FrCRBddziOGdxLo5TCt16UIbFRwzludhERXKBERAcS9ovRk7OL6tNv0FVxgNFmEySH8BwPgtc6FsOE2tQoYuierqloDHttmqAGm9uocMzmjymCF+jqlMOEEAg6g3B8F4YnZtKoWF9NjzTIcwua0ljhoWEjsm2oU2RR7U6QaIaABwAj0WaIoJCIiAIiIAiIgCIiAIiIAtR6edGHYrI8VazBTBltJjHzcGSHOBOmgW3IgOJVdk02jK3aInQ06+Fe0gc8oKwpYB+7HYM97a7D82rsG1dgUMSIrU2u4HRw7nC60fbPspIvhqmb+Cpr4PA9R4q6ZWijOxMTEsqYKp3V8p8nBVFPY2NfiXEUKbyxsHLXpxPInU3O5TK/QzGNMHDvMW7MOB7iCo1Xo/iWCXYeqBxLHesKwLD/hWNaO1g6nEZHMf6EKO/E1WntYTFD/ALY/8lAD6rP8xv8AMFJo9IMQz3a9Ucusf+acSD4cdlIPVVW8Zpn1BKxO36TJ7TmzFiypf/SpzOmOLH+If45XeoKyPS/En3ntd9qlRd/sTiSQKW3KJkdaNZEhw9QFZYSuKvZplr3AmGtIcSJ+qNy+s6UF0B+HwjuZpBvmWkLKrt6nTqtdRpUmxGcsBAeReGkknLMX3x4pbILFvRqq9wBY2nMg5nNAA0mxJhRKOGlrpcAWdriHboB81ntPpkMSWipSPVgEOpsqvZnniR6KoOC2a79ziKfJlVhHzbKm2QT6g0PJYSvJmztmgdmrjWfeBA8nBDs3Ck9jH4hn2qTnf7ilkntniDzHlvXtUYGuHAqKejoI7O1mffY1vnLCsv8Agdc2bj8JUjTM5g9GhLFEpvZffQRfi3esNrVXVMO5jnNHV1JYz4nagxx98n7qzPR/aDpyvwb5EWdw/wC4tW6WVcZhqjC9opvaLvp9phmYuS4TBPkFlkipxcS0G4yTMn1hlAdq3R3KZgx3mDz4aYOCh4fpNTq2rtFN/wDm0xYz9enu01bGqkVqTGtzZhDtHscYPdBie8LzJ4pR5nfDLGRZUWBjc3BUuPxj6xMe7x/AfmoeIrl28kD6xJ+WnyXQ/Zv0GdXLcViQerafoqZEZyPiP8IOg3xwTFg431JyZVRP9m3QDIW4rEt7UTRpke7weRuPAbtV0xEXopUqOFu3YREUkBERAEREAREQBERAEREAREQBERAEREAREQBERAEREAREQCFGxGzaVT36bH/aY13qFJRAVbui2EP+Go/yN/JQq3QHBO/cx9lzx8gYWwoptg1Gv7McKfdNRnc6f6gVEqeyql8NaoO8MPoAt5RLZFHOK/spfPYrtI3ZmkH5FRansuxIFqlI8peP9q6iincxRyGr7Pca3Sm13c9n4kKFX6JYxmuHqfdGb+kldrRTvYo4U/YeIbrQq/8A1v8AyUatQeww5rmng4EeoXfl8LQdybyKPz6COXyXqzEFuhtw3c7LulbZVF4h1KmQeLW/koVTojhHa4en4Nj5hTuFHB8ZsSjVu36J/L3CeY3eCpq+Cr4WTfIdXDtU3j+MaETucF+hMT7PcG/92W/Zc4fiVHZ7NcMNH1gOGZpB8CxRaFHOfZf0ZbtB7qlRjW0qTgXRPbcRIY0aBoiTvu0aSu4MYGgAAAAQANABpAULY2w6OEp9XQYGNnMYA7TiAC50akwFPVCw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155575" y="-639763"/>
            <a:ext cx="34099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9" descr="data:image/jpeg;base64,/9j/4AAQSkZJRgABAQAAAQABAAD/2wCEAAkGBhQRERUUExQWFRUVGBgYFhQXGBYYGxUWGBYXFxccFRUYGyYfGBkjGRYXIC8gIycpLCwsFR4xNTAqNSYrLCkBCQoKDgwOGg8PGiwkHyQsLSwvLywvLCosLCwsLCwpLCwvLCwpLSksLCwsLCwsLCwsKiwsLCwsLCwsLCwsLCwsLP/AABEIAI0BZgMBIgACEQEDEQH/xAAcAAEAAgMBAQEAAAAAAAAAAAAABAUCBgcDAQj/xABGEAABAwIDBAcEBwYEBQUAAAABAAIRAyEEEjEFQVFhBhMicYGRsQcyQqEjUnKCwdHwFENikrLhRFOiwhUXM4PSJDRzk7P/xAAaAQEAAwEBAQAAAAAAAAAAAAAAAQIDBAUG/8QAMREAAgIBAgMFBwQDAQAAAAAAAAECEQMEEiExQRMUIjJRQmFxgZGxwaHR8PEjguEF/9oADAMBAAIRAxEAPwDuKIiAIiIAiIgCIiAIiIAiIgCIiAIiIAiIgCIiAIiIAiIgCIiAIiIAiIgCIiAIiIAiIgCIiAIiIAiIgCIiAIiIAiIgCIiAIiIAiIgCIiAIiIAiIgCIiAIiIAiIgCIiAIiwdVA1IHeQgM0UDE7doU4zVWAnQTJPcBdeOI6U4amJdUj7rp8oVlCT5IruXqWqLWa3tEwjRZznTuDDpzJgBUmO9tGFpnKKdVx3DsiTyAJJVuynzaG5HQUXJqntyJMMw7YEZnGoYbPGGX7pXgfbFiag+jo0hPuntHvmXCEWOT5E2jsCLj7PaRjDY1WZviy0xlbw7RBleGP9oGLiTVcAOAa2eN2jvWy0s+doz7RHZ0X5/q9JMYSS+vWk2DOseBfiARx081EpMqHtPeXON+06ze6TdStK31JeRI/QtbG02Alz2tA1JcAB5qtq9MMG3XE0fB7T6LhGIaX9mYaDJvc7jEaG3gvjcOSb6Ns1l76/jHerd1I7Q7divaDgaYBOIaQfqhx9Aq/Fe1jA09XVOf0bhHfmhccxOHd71iRPvQGtAFiZPf3L7sfZWeK2J7TYDqVFwjreD6g1bTBghp97hGvNqXj08blfuXqa408jpH6B6P8ASGljaLa1KcrpgOEGAdYnQ6jkVZrgv/EqgfnD3B0zIMd0AaLeujXtIFmYq3CqB/WB6hefj1N+dUdE8DXLidARYUqoeA5pDgbggyCORCzXYc4REQBERAEREAREQBERAEREAREQBERAEREAREQBEWL3gAkkAC5JsABrJQGS0/pZ0+Zh5pUIfW0J+Gl9rieS1zpp7SHVC6jgzFMWfXBu+d1Hg3WX90LQ6ZcJtO6w/pt33K68OG+MjKcuiNrPTDFkXxD/ACaLHQmBrcWWDdr16rhmq1Cd0ucBF/ej05qnwzYFzfcANTwHO+qmUcSNb21N+xvhvO2q9DZFckc1v1Ntwr8ou4uO+SdY9FE2ltGs6wBa0byRLt979kRwn8qI7UIFtRu8N/NQcZtFgiSSToLTwvyVdnVlEnZP/bsnauXH4j8PEME89f0YVfFFxkkSNL2G/hc/rurMRj8xN4F8xmAdBFvwXxri8WlrON99p5Tx8lZNF9r6mGOx09hn3jrEcTx9OZUFmymNaSXFxdIDovpoATYSdVZUcCDYCGCYgEZrxxurXC7LaDJBzeAAt6rNx3O2ablFUijwmwG9nMNI7JgA2mXfkf7K4a0AdkZbQf4r3hW1HZM3g5bSLSf1f5L6/ZsXPCwnTw87K8VGPIyc93MqHQ22W+5pm3M8dy8RSHAExeRpB3eHqrOvhQLWc+bkEnKOZnmo9VrQPdiJl15cdbDdYj8VeyCE5v8AKDrABP6usC4xNt4AsI5nzSs0kyRAgQALG/HhYrCswtOZw7UiGwIHePK0fgobLpHqJ1cczjF50iwnwC862Ia0EucOJJMRxnmvDF1DSaXEw68kkQ0fnrdZ7H2MWgV8S25vRoOtO8VKzTu0ytOsydAuPVayOmjbXHovU2xYHkZIweDDw2rWbNPWlQcDNU7qlYHRgN2s+LUwIC+PrOfVe5xkmJPgF61qznEucSSdTxU/B7GDabsRWOVpEUmCM1R3IHRvPxXzcpzzTc8j4/ovcv5xPWjCOKKS/srUU6ni6bzD6UAwM7Sc4jeJ7J10I7oTFYIsbmaQ+n9cbuTxqx3Iqsoro7LKT6qiZ0e6WVsG7snNT+KmTY9x+ErquwuktHFtmm6HDVhs4fmOYXD17YTbLsNWo1G3IewxxEw4eIJCviySi0lyK5Makr6nf0Xnhq4qMa9t2uAcDyIkL0XpnAEREAREQBERAEREAREQBERAEREAREQBEUfaGKNKk94Y+oWgkU2AFzzwaCdSgPm0dp08PTNSs9rGN1c4x4DieQXJ+lvT52KllMllDQi4L+Bfy/hVH01xu0MQTWxeGxFOiyYaKctpAwJHa9473O8IWq0dqB5Aa2qSdwaLDlLrnmV1YdkPE6KSTlwRfGSSJiNdQT38AvnWAGMxsPlwN7DXzVfVxD4htGq0cYZIH89zzKU5m9CrA0E0/M9q5XR3rH6r6mfZS9C2p1A7fAN5sI7pNhJ3r065sSCIFjp8hxsbqtxG0SxsnDvI3iWX74MwqwY2pWGZoEToHgZRf4QLDmrPVY0ruyqwyfQs8btpjSWtMje+0N7yNTyUF21WASQXPdqJuQb67hz3rOhsGs+4ZTLfhYKvzAy3Xn+zPovOai3MLEuqmTuuSy57tFzd7jJ+ZGvZNLkTcHgS/tPENvlaZImx043HnJVzSw8wIvwjxk8df1vqsPtKs52UU6IO6aroEx7sU9VMbtyvQscPRJPxdZUM/wCgeS2WqwRVJmcsOR8aLvDbNgZnEBu8xv4MG8/qytdnUiIytBn3ZbJPCeAWqYfpHXrPBc2gI0Yesyx3CFtGz9t4kbsN4Nqf+aynrcfqFp59UbNQ2e6BmieAAt48VFxtFrQSZ0Pj3KBi+ltcMjLSB45X3/1qixPSHEVLCpQB3B1J/r1qxhqoe0xLTy6HzFuLSSJaCR2QbnXU+fmq58zJuTo29uZ/LfHnXY/G4sOl7md/VEj+teFLG1jmca4Dt30QvMz2jUsV0rXYUO7TZbP8HOI1ucu+O/09I+KqtY0kkQ27nndHA8L67/Wua2sTArlsi8sYNdwIJlSMNsYlwNZ5qBpsw5Q2eMNAk8JVJ/8AoY0vCmaR0s2+JLw2zwMtau2SYNCg4aD4atccd7WHkTeyl4lxccziSSbkrOtgcxD2ZiXHtU9d3vMM2J+rpPBXmz9lty9ZUaS1sFrfrO3A8tT4efzWaU5z7TJ/xe7+cz2MahjjS/sgbK2S1jOvxA7H7unvqnu+r+u+NtLEPruzvIA0aNA1vBg4d3ip20cUXHrKl9zGbrcvqj5nuVFicZvJkrNTc+EeRbZXF8xUeGrChjHU5e0kE2jiOBGhHIrwpgvMnQLNnaObcNAtFwIfEn1WMqNzAdXU3sA7Dvs/UPLTuXlhMM0mXi7SInio7qpPu+akYytnIdoTBIHHI0H5hJeJejKxVP3HQ/ZZto1aNWi79092U/wPJIHg7N8lvC5f7GT2sT3M9XrqC9TE/AjgyeZhERamYREQBERAEREAREQBERAEREAREQBEXm/ENGrgO8gKG0uYM3NBBBEg6hfnHpdR6nHYmmwBjG1Xw1oADWk5hAGggr9Bv2xRGtRvhf0XH+mXRWrito1qtEN6p+WHExP0bQYaAT7wOoWEtVgj5pr6ousc+iZpAxjx8R89RBX1mKdI7bvd4nVbDT9ntRsGpXosA4ujX7WVe1Horg2f9THMJG5paf6S5Z990/s8fgm/wW7KfX7msjEO+u7zKjkZXh4JB4i3mt8p7G2W0Xqudzzkf6cod8lFx+IwLGj9lOWo0+86XSOEvBAPNXx6pZJbVCXxapfcrKDSts1vBvqvtTNRziYhhcSdQBY33KwZsPEVi5kXY0vdndAgRNzYnMRbmssLt9zC8vd1he0izrgAy3Sw3Gy9tpdJf2io9/VtplzDT7OkWiRv/RW8lK/CkVTXUtcF0PohgrGu0Bpa/JbtU3CMsjR+YPHkvLF1sOHObSb2BUa7O4lwhtPKKdzeXEu55jwtqhqEiCdIA+Z9V64uu55DnGTb9QqLA7uUrLb10RuO2MXQbWLKNJjabSTIE9l7crtdNSAfhMKhGNcw9kkRMcvHeearKuJLnZjrv5rIvsD4eS0x4lBUVlKy1o4skEm4ESCTeZib8u9fMbtTrS8um5tAYzjGYNFwBuHJVOa6+h6vtV2UDisYQuQKwJJhuWeDfAG58e16KVTeC9z9wuJi0nsg9wVawTlHM+qmtdZrQJLnE+RA/NRReLLro7Ra6q0wZb2ngxqOHiulbUcwUadOwc4CO+w/Fc46O04c9w45ZncIP4rZulVdx6h4OlCq4/yMaPm8Lk1KagzohxmjU9tY/M85fdFh3D89fFVVOkXle7qa+vqhjbaleauCpHoMxr7mN03lGtzWGgWFJh0HvOVi5jKTIJ5lRKVcCiVkHEVsotvsBxKy6otHa1tPi2Vhg6we81XDsN90cSssRXLmOcbEn+w+Stx5Ffebb7F3fSV/sj+r+66suVex5sVq4/h9CxdVXp4fKcGXzBERbGQREQBFw/bfTvGbP2nWqUqv7Xg6jg/Lm6ym1ptlY8T1bmmRAtpIKs2+1zEPcHRTbSJtlaS4NnfmdGYDwspoizrqLmWzPaaari1pqPIg9mm1x7stNpjxViNvYyqfo8NiTOmYGkPN2ULiy6mUJuEccn8Kr62bRx7ldo3xeVTEtbq4DvIWiPwm0nn/ANu0fbrMPoSvVnRbaD9a1CkODQ957tAFl2+ql5cSXxl+yLdnjXORt52vS+uD3X9FHqdI6I3ny/MrXv8Al9Vd7+NqTvyMYPImVIoezTDAfSPr1TxdVc35U8oUpayXNxXyb/I/xL1ZPq9L6bRNrcXAfgqrFe0ui34qY73T6QrLD+z/AADP8Mx3/wAmap/+hKtsHsmjR/6VKnT+wxrfQK3d8782V/JJfuN+Nco/qaX/AMxusOWkH1CdBSpOd8zZHbe2g/3cJiPvdXTHzMrf0TuSfmnJ/wCz/BHa+iRobMBtKp+6ps51MQ53yYzXxXseh+NdriaDJ1y0XPI7i6oAfJbsilaDTr2b+PH7jt5+pplL2f1TPW4+sZ/ymUaQ+bXH5rQ+m/RJ9DE5WYiqabmtIzvc4nUOuIGo4Lt6577S2gVaTjMFhFtbO/uunHgxRfhil8jOU5PqcuHRpxJl7SReSCd/NfKWwKkWc06/WGnh3rYy0AgnQmLGB2tCfGR4rJp3cJHzXTtRnbNcq9HqguMtiN549y8cbsx9O7ogmBBlbb/f1VXtdofUpU9xJJHL9ApRBU09i1bHLrfUb16N2VWbPYt4fmtpa3wQixSiTWDsSr9UXvqEfsWrbsbuI/NbLSf2QV7C7bXj0P8AdKJNPGyase4fl+a9WbLqERkIPdb5abls7RYeA/BfHDKb6HfwKURZqztl1RrTd5L4/Z9QfA7yK22tUtPC47t/yXpmECdJvHDkEoGlGg7e13kVk2nLQYOpBsVubxBhYUzAI3TPdZKIs0/Ds7Wmk+ZWfWEZe43+8Z9VtzBc+aBt+4z4GzvQJRNkbZVPLT+9P4fgr/btb/02H/iw9QDwbSf6UyoDmyXd0r32zWy4fBvNwxzmuHFpBa4fyyFz6lXjNsUnvRqHWb14s7Rk7l64zDljyzhpzBEtPi0g+KNsF5fI9C7M34nqxm3nTkqV9R9eoGAm+pUvGU3VDAVngNnNw9OT7xU7o41fVkU5Ouh9dRDQ2mNG377R+KxruDZnS3yUY48Ak6zYf27z6LfujnsxbXpCpjOsGa/UBwaMsWLyBmDuQPBTjwymVnljEqvZNiJxM/5gqnwEH8F2BVGxOieFwc/s9FrCRBddziOGdxLo5TCt16UIbFRwzludhERXKBERAcS9ovRk7OL6tNv0FVxgNFmEySH8BwPgtc6FsOE2tQoYuierqloDHttmqAGm9uocMzmjymCF+jqlMOEEAg6g3B8F4YnZtKoWF9NjzTIcwua0ljhoWEjsm2oU2RR7U6QaIaABwAj0WaIoJCIiAIiIAiIgCIiAIiIAtR6edGHYrI8VazBTBltJjHzcGSHOBOmgW3IgOJVdk02jK3aInQ06+Fe0gc8oKwpYB+7HYM97a7D82rsG1dgUMSIrU2u4HRw7nC60fbPspIvhqmb+Cpr4PA9R4q6ZWijOxMTEsqYKp3V8p8nBVFPY2NfiXEUKbyxsHLXpxPInU3O5TK/QzGNMHDvMW7MOB7iCo1Xo/iWCXYeqBxLHesKwLD/hWNaO1g6nEZHMf6EKO/E1WntYTFD/ALY/8lAD6rP8xv8AMFJo9IMQz3a9Ucusf+acSD4cdlIPVVW8Zpn1BKxO36TJ7TmzFiypf/SpzOmOLH+If45XeoKyPS/En3ntd9qlRd/sTiSQKW3KJkdaNZEhw9QFZYSuKvZplr3AmGtIcSJ+qNy+s6UF0B+HwjuZpBvmWkLKrt6nTqtdRpUmxGcsBAeReGkknLMX3x4pbILFvRqq9wBY2nMg5nNAA0mxJhRKOGlrpcAWdriHboB81ntPpkMSWipSPVgEOpsqvZnniR6KoOC2a79ziKfJlVhHzbKm2QT6g0PJYSvJmztmgdmrjWfeBA8nBDs3Ck9jH4hn2qTnf7ilkntniDzHlvXtUYGuHAqKejoI7O1mffY1vnLCsv8Agdc2bj8JUjTM5g9GhLFEpvZffQRfi3esNrVXVMO5jnNHV1JYz4nagxx98n7qzPR/aDpyvwb5EWdw/wC4tW6WVcZhqjC9opvaLvp9phmYuS4TBPkFlkipxcS0G4yTMn1hlAdq3R3KZgx3mDz4aYOCh4fpNTq2rtFN/wDm0xYz9enu01bGqkVqTGtzZhDtHscYPdBie8LzJ4pR5nfDLGRZUWBjc3BUuPxj6xMe7x/AfmoeIrl28kD6xJ+WnyXQ/Zv0GdXLcViQerafoqZEZyPiP8IOg3xwTFg431JyZVRP9m3QDIW4rEt7UTRpke7weRuPAbtV0xEXopUqOFu3YREUkBERAEREAREQBERAEREAREQBERAEREAREQBERAEREAREQCFGxGzaVT36bH/aY13qFJRAVbui2EP+Go/yN/JQq3QHBO/cx9lzx8gYWwoptg1Gv7McKfdNRnc6f6gVEqeyql8NaoO8MPoAt5RLZFHOK/spfPYrtI3ZmkH5FRansuxIFqlI8peP9q6iincxRyGr7Pca3Sm13c9n4kKFX6JYxmuHqfdGb+kldrRTvYo4U/YeIbrQq/8A1v8AyUatQeww5rmng4EeoXfl8LQdybyKPz6COXyXqzEFuhtw3c7LulbZVF4h1KmQeLW/koVTojhHa4en4Nj5hTuFHB8ZsSjVu36J/L3CeY3eCpq+Cr4WTfIdXDtU3j+MaETucF+hMT7PcG/92W/Zc4fiVHZ7NcMNH1gOGZpB8CxRaFHOfZf0ZbtB7qlRjW0qTgXRPbcRIY0aBoiTvu0aSu4MYGgAAAAQANABpAULY2w6OEp9XQYGNnMYA7TiAC50akwFPVCw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307975" y="-487363"/>
            <a:ext cx="340995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35" name="Picture 11" descr="i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61824" cy="37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Satellites Spot et Pléiades - évolution technologique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2844059">
            <a:off x="714491" y="391789"/>
            <a:ext cx="287301" cy="4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249162" y="2645542"/>
            <a:ext cx="265118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MONITORING</a:t>
            </a:r>
          </a:p>
          <a:p>
            <a:endParaRPr lang="en-US" sz="400" b="1" dirty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Volumes / </a:t>
            </a:r>
            <a:r>
              <a:rPr lang="en-US" sz="1400" dirty="0"/>
              <a:t>Displacement rates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Infer mechanical processes </a:t>
            </a:r>
            <a:endParaRPr lang="en-US" sz="1400" dirty="0"/>
          </a:p>
          <a:p>
            <a:pPr marL="112713" indent="-112713">
              <a:buFont typeface="Arial" pitchFamily="34" charset="0"/>
              <a:buChar char="•"/>
            </a:pPr>
            <a:endParaRPr lang="en-US" sz="1400" dirty="0" smtClean="0"/>
          </a:p>
          <a:p>
            <a:pPr marL="112713" indent="-112713">
              <a:buFont typeface="Arial" pitchFamily="34" charset="0"/>
              <a:buChar char="•"/>
            </a:pPr>
            <a:endParaRPr lang="en-US" sz="1400" dirty="0"/>
          </a:p>
          <a:p>
            <a:pPr marL="112713" indent="-112713">
              <a:buFont typeface="Arial" pitchFamily="34" charset="0"/>
              <a:buChar char="•"/>
            </a:pPr>
            <a:endParaRPr lang="en-US" sz="1400" dirty="0" smtClean="0"/>
          </a:p>
          <a:p>
            <a:pPr marL="112713" indent="-112713">
              <a:buFont typeface="Arial" pitchFamily="34" charset="0"/>
              <a:buChar char="•"/>
            </a:pPr>
            <a:endParaRPr lang="en-US" sz="1400" dirty="0" smtClean="0"/>
          </a:p>
          <a:p>
            <a:pPr marL="112713" indent="-112713">
              <a:buFont typeface="Arial" pitchFamily="34" charset="0"/>
              <a:buChar char="•"/>
            </a:pPr>
            <a:endParaRPr lang="en-US" sz="1400" dirty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Early warning</a:t>
            </a:r>
            <a:endParaRPr lang="en-US" sz="14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147" y="3295174"/>
            <a:ext cx="1013432" cy="77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2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155575" y="-5937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2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 bwMode="auto">
          <a:xfrm>
            <a:off x="0" y="1"/>
            <a:ext cx="9144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Arial Narrow" pitchFamily="34" charset="0"/>
              </a:rPr>
              <a:t>ANDRE STUMPF - MULTI-SENSOR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Narrow" pitchFamily="34" charset="0"/>
              </a:rPr>
              <a:t>IMAGE MATCHING FOR EARTH SURFACE DEFORMATION MONITORING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417493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b="1" dirty="0" smtClean="0">
                <a:latin typeface="Arial Narrow" pitchFamily="34" charset="0"/>
              </a:rPr>
              <a:t>REMOTE SENSING OF LANDSLIDES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4400" y="2645542"/>
            <a:ext cx="331894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INVENTORY MAPPING</a:t>
            </a:r>
          </a:p>
          <a:p>
            <a:r>
              <a:rPr lang="en-US" sz="400" b="1" dirty="0" smtClean="0"/>
              <a:t>      </a:t>
            </a:r>
            <a:endParaRPr lang="en-US" sz="400" dirty="0" smtClean="0"/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/>
              <a:t>Disaster management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/>
              <a:t>Hazard assessment</a:t>
            </a:r>
          </a:p>
          <a:p>
            <a:pPr marL="114300" indent="-114300">
              <a:buFont typeface="Arial" pitchFamily="34" charset="0"/>
              <a:buChar char="•"/>
            </a:pPr>
            <a:endParaRPr lang="en-US" sz="1400" dirty="0" smtClean="0"/>
          </a:p>
          <a:p>
            <a:pPr marL="114300" indent="-114300">
              <a:buFont typeface="Arial" pitchFamily="34" charset="0"/>
              <a:buChar char="•"/>
            </a:pPr>
            <a:endParaRPr lang="en-US" sz="1400" dirty="0" smtClean="0"/>
          </a:p>
          <a:p>
            <a:pPr marL="114300" indent="-114300">
              <a:buFont typeface="Arial" pitchFamily="34" charset="0"/>
              <a:buChar char="•"/>
            </a:pPr>
            <a:endParaRPr lang="en-US" sz="1400" dirty="0"/>
          </a:p>
          <a:p>
            <a:pPr marL="114300" indent="-114300">
              <a:buFont typeface="Arial" pitchFamily="34" charset="0"/>
              <a:buChar char="•"/>
            </a:pPr>
            <a:endParaRPr lang="en-US" sz="1400" dirty="0" smtClean="0"/>
          </a:p>
          <a:p>
            <a:pPr marL="114300" indent="-114300">
              <a:buFont typeface="Arial" pitchFamily="34" charset="0"/>
              <a:buChar char="•"/>
            </a:pPr>
            <a:endParaRPr lang="en-US" sz="1400" dirty="0" smtClean="0"/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/>
              <a:t>Quantification of erosion rates</a:t>
            </a:r>
            <a:endParaRPr lang="en-US" sz="1400" b="1" dirty="0"/>
          </a:p>
        </p:txBody>
      </p:sp>
      <p:pic>
        <p:nvPicPr>
          <p:cNvPr id="37" name="Picture 1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446041" y="3296835"/>
            <a:ext cx="1276191" cy="77337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ars.els-cdn.com/content/image/1-s2.0-S0012821X09000090-gr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562" y="5661752"/>
            <a:ext cx="968759" cy="98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016" y="4401870"/>
            <a:ext cx="738837" cy="88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812" y="4358990"/>
            <a:ext cx="1183071" cy="97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883" y="5661752"/>
            <a:ext cx="1462528" cy="101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822" y="3296835"/>
            <a:ext cx="656820" cy="77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66800" y="1413308"/>
            <a:ext cx="1187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PASSIVE OPTICAL</a:t>
            </a: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811" y="3296832"/>
            <a:ext cx="1203029" cy="7903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622" y="3296835"/>
            <a:ext cx="992433" cy="77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2233" y="4358990"/>
            <a:ext cx="1284740" cy="92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177" y="4358990"/>
            <a:ext cx="786147" cy="88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5231" y="5661751"/>
            <a:ext cx="711411" cy="98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 descr="http://www.aknes.no/images/LaserFlanke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182" y="5661752"/>
            <a:ext cx="1710681" cy="98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7068563" y="2646185"/>
            <a:ext cx="183410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ENVIRON-MENTAL VARIABLES</a:t>
            </a:r>
          </a:p>
          <a:p>
            <a:endParaRPr lang="en-US" b="1" dirty="0" smtClean="0"/>
          </a:p>
          <a:p>
            <a:endParaRPr lang="en-US" sz="400" b="1" dirty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Topography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Geology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Soils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Vegetation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Land Cover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Land </a:t>
            </a:r>
            <a:r>
              <a:rPr lang="en-US" sz="1400" dirty="0"/>
              <a:t>U</a:t>
            </a:r>
            <a:r>
              <a:rPr lang="en-US" sz="1400" dirty="0" smtClean="0"/>
              <a:t>se</a:t>
            </a:r>
            <a:endParaRPr lang="en-US" sz="1400" dirty="0"/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Precipitation</a:t>
            </a:r>
          </a:p>
          <a:p>
            <a:pPr marL="112713" indent="-112713">
              <a:buFont typeface="Arial" pitchFamily="34" charset="0"/>
              <a:buChar char="•"/>
            </a:pPr>
            <a:r>
              <a:rPr lang="en-US" sz="1400" dirty="0" smtClean="0"/>
              <a:t>…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1075397"/>
            <a:ext cx="1036679" cy="126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010736" y="1551807"/>
            <a:ext cx="107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RADAR</a:t>
            </a:r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6934200" y="1551807"/>
            <a:ext cx="1026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LiDAR</a:t>
            </a:r>
            <a:endParaRPr lang="en-US" b="1" dirty="0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4603" y="1180905"/>
            <a:ext cx="774681" cy="11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053" y="1147274"/>
            <a:ext cx="767857" cy="129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0800000">
            <a:off x="77142" y="990600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0800000">
            <a:off x="77141" y="3906591"/>
            <a:ext cx="461665" cy="1755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465889" y="1091611"/>
            <a:ext cx="228600" cy="1501428"/>
          </a:xfrm>
          <a:prstGeom prst="leftBrace">
            <a:avLst>
              <a:gd name="adj1" fmla="val 8333"/>
              <a:gd name="adj2" fmla="val 505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/>
          <p:cNvSpPr/>
          <p:nvPr/>
        </p:nvSpPr>
        <p:spPr>
          <a:xfrm>
            <a:off x="476583" y="2698760"/>
            <a:ext cx="228600" cy="3979137"/>
          </a:xfrm>
          <a:prstGeom prst="leftBrace">
            <a:avLst>
              <a:gd name="adj1" fmla="val 8333"/>
              <a:gd name="adj2" fmla="val 505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1139686" y="2618096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155575" y="-5937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3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0930" y="423217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b="1" dirty="0" smtClean="0">
                <a:latin typeface="Arial Narrow" pitchFamily="34" charset="0"/>
              </a:rPr>
              <a:t>PhD RESEARCH 1: RAPID LANDSLIDE INVENTORY MAPPING</a:t>
            </a:r>
            <a:endParaRPr lang="en-US" sz="2400" b="1" dirty="0">
              <a:latin typeface="Arial Narrow" pitchFamily="34" charset="0"/>
            </a:endParaRPr>
          </a:p>
        </p:txBody>
      </p:sp>
      <p:pic>
        <p:nvPicPr>
          <p:cNvPr id="34" name="Picture 1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208390"/>
            <a:ext cx="814116" cy="49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01" y="1265219"/>
            <a:ext cx="1982122" cy="101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2686492" y="1247497"/>
            <a:ext cx="61176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Design of image features particularly well-suited for the recognition of landslides in VHR remote sensing images</a:t>
            </a:r>
          </a:p>
          <a:p>
            <a:pPr marL="225425" indent="-225425">
              <a:buFont typeface="Arial" pitchFamily="34" charset="0"/>
              <a:buChar char="•"/>
            </a:pPr>
            <a:endParaRPr lang="en-US" sz="3600" dirty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Application of the Random Forest algorithm for automatic sample-based feature selection</a:t>
            </a:r>
          </a:p>
          <a:p>
            <a:pPr marL="225425" indent="-225425">
              <a:buFont typeface="Arial" pitchFamily="34" charset="0"/>
              <a:buChar char="•"/>
            </a:pPr>
            <a:endParaRPr lang="en-US" sz="3600" dirty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Adaptation of the Random Forest algorithm to handle inherent class-imbalance</a:t>
            </a:r>
          </a:p>
          <a:p>
            <a:pPr marL="225425" indent="-225425">
              <a:buFont typeface="Arial" pitchFamily="34" charset="0"/>
              <a:buChar char="•"/>
            </a:pPr>
            <a:endParaRPr lang="en-US" sz="3600" dirty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Evaluation at four different test sites with state-of-the are VHR satellite and aerial images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164" y="2423955"/>
            <a:ext cx="1990137" cy="103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42" y="3581400"/>
            <a:ext cx="1295400" cy="8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164" y="4569636"/>
            <a:ext cx="1715598" cy="9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267361"/>
            <a:ext cx="96118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b="1" dirty="0" smtClean="0"/>
              <a:t>Stumpf </a:t>
            </a:r>
            <a:r>
              <a:rPr lang="en-US" sz="1600" dirty="0" smtClean="0"/>
              <a:t>&amp; Kerle 2011a (</a:t>
            </a:r>
            <a:r>
              <a:rPr lang="en-US" sz="1600" i="1" dirty="0" smtClean="0"/>
              <a:t>RSE), </a:t>
            </a:r>
            <a:r>
              <a:rPr lang="en-US" sz="1600" b="1" dirty="0" smtClean="0"/>
              <a:t>Stumpf </a:t>
            </a:r>
            <a:r>
              <a:rPr lang="en-US" sz="1600" dirty="0"/>
              <a:t>&amp; Kerle </a:t>
            </a:r>
            <a:r>
              <a:rPr lang="en-US" sz="1600" dirty="0" smtClean="0"/>
              <a:t>2011b (Proc. Environ. Sc.</a:t>
            </a:r>
            <a:r>
              <a:rPr lang="en-US" sz="1600" i="1" dirty="0" smtClean="0"/>
              <a:t>)</a:t>
            </a:r>
          </a:p>
          <a:p>
            <a:pPr marL="0" lvl="1"/>
            <a:r>
              <a:rPr lang="en-US" sz="1600" dirty="0" smtClean="0"/>
              <a:t>Lu &amp; </a:t>
            </a:r>
            <a:r>
              <a:rPr lang="en-US" sz="1600" b="1" dirty="0" smtClean="0"/>
              <a:t>Stumpf</a:t>
            </a:r>
            <a:r>
              <a:rPr lang="en-US" sz="1600" b="1" dirty="0"/>
              <a:t>, </a:t>
            </a:r>
            <a:r>
              <a:rPr lang="en-US" sz="1600" b="1" dirty="0" smtClean="0"/>
              <a:t>et al. </a:t>
            </a:r>
            <a:r>
              <a:rPr lang="en-US" sz="1600" dirty="0" smtClean="0"/>
              <a:t>2011 (IEEE GRSL)</a:t>
            </a:r>
            <a:endParaRPr lang="en-US" sz="1600" dirty="0"/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043" y="4683708"/>
            <a:ext cx="931138" cy="99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1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412" y="208390"/>
            <a:ext cx="678656" cy="46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2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155575" y="-5937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4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0930" y="423217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b="1" dirty="0" smtClean="0">
                <a:latin typeface="Arial Narrow" pitchFamily="34" charset="0"/>
              </a:rPr>
              <a:t>PhD RESEARCH 2: REDUCTION OF TRAINING DATA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58" y="6279258"/>
            <a:ext cx="9144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b="1" dirty="0" smtClean="0"/>
              <a:t>Stumpf et al</a:t>
            </a:r>
            <a:r>
              <a:rPr lang="en-US" sz="1600" b="1" i="1" dirty="0" smtClean="0"/>
              <a:t>. </a:t>
            </a:r>
            <a:r>
              <a:rPr lang="en-US" sz="1600" dirty="0" smtClean="0"/>
              <a:t>in Press (</a:t>
            </a:r>
            <a:r>
              <a:rPr lang="en-US" sz="1600" i="1" dirty="0" smtClean="0"/>
              <a:t>IEEE TGRS</a:t>
            </a:r>
            <a:r>
              <a:rPr lang="en-US" sz="1600" dirty="0" smtClean="0"/>
              <a:t>), </a:t>
            </a:r>
            <a:r>
              <a:rPr lang="en-US" sz="1600" b="1" dirty="0"/>
              <a:t>Stumpf et al. </a:t>
            </a:r>
            <a:r>
              <a:rPr lang="en-US" sz="1600" dirty="0" smtClean="0"/>
              <a:t>2012, </a:t>
            </a:r>
            <a:r>
              <a:rPr lang="en-US" sz="1600" i="1" dirty="0" smtClean="0"/>
              <a:t>(ECML-PKDD),</a:t>
            </a:r>
          </a:p>
          <a:p>
            <a:pPr marL="0" lvl="1"/>
            <a:r>
              <a:rPr lang="en-US" sz="1600" dirty="0" smtClean="0"/>
              <a:t>Lampert</a:t>
            </a:r>
            <a:r>
              <a:rPr lang="en-US" sz="1600" dirty="0"/>
              <a:t>, </a:t>
            </a:r>
            <a:r>
              <a:rPr lang="en-US" sz="1600" b="1" dirty="0"/>
              <a:t>Stumpf, </a:t>
            </a:r>
            <a:r>
              <a:rPr lang="en-US" sz="1600" dirty="0" err="1" smtClean="0"/>
              <a:t>Gançarski</a:t>
            </a:r>
            <a:r>
              <a:rPr lang="en-US" sz="1600" dirty="0"/>
              <a:t>, </a:t>
            </a:r>
            <a:r>
              <a:rPr lang="en-US" sz="1600" dirty="0" smtClean="0"/>
              <a:t>under review (</a:t>
            </a:r>
            <a:r>
              <a:rPr lang="en-US" sz="1600" i="1" dirty="0" smtClean="0"/>
              <a:t>IJCV)</a:t>
            </a:r>
            <a:endParaRPr lang="en-US" sz="16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56" y="1209148"/>
            <a:ext cx="6172200" cy="424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306387" y="2562882"/>
            <a:ext cx="915656" cy="1153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0822" y="2036195"/>
            <a:ext cx="275321" cy="27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7861" y="2863660"/>
            <a:ext cx="334974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>
            <a:off x="4815155" y="1415441"/>
            <a:ext cx="1536546" cy="825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01011" y="1335554"/>
            <a:ext cx="21181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9933"/>
                </a:solidFill>
              </a:rPr>
              <a:t>Query – avoid disperse</a:t>
            </a:r>
          </a:p>
          <a:p>
            <a:r>
              <a:rPr lang="en-US" sz="1300" b="1" dirty="0" smtClean="0">
                <a:solidFill>
                  <a:srgbClr val="FF9933"/>
                </a:solidFill>
              </a:rPr>
              <a:t>sample distribution!</a:t>
            </a:r>
            <a:endParaRPr lang="en-US" sz="1300" b="1" dirty="0">
              <a:solidFill>
                <a:srgbClr val="FF9933"/>
              </a:solidFill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3522" y="1447800"/>
            <a:ext cx="328278" cy="33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59342" y="1441469"/>
            <a:ext cx="2410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Assessment of real labeling costs and expert uncertainty</a:t>
            </a:r>
          </a:p>
          <a:p>
            <a:endParaRPr lang="en-US" sz="800" dirty="0"/>
          </a:p>
          <a:p>
            <a:r>
              <a:rPr lang="en-US" sz="1400" dirty="0" smtClean="0"/>
              <a:t>Resampling method to handle inherent class-imbalance</a:t>
            </a:r>
          </a:p>
          <a:p>
            <a:endParaRPr lang="en-US" sz="1400" dirty="0"/>
          </a:p>
          <a:p>
            <a:r>
              <a:rPr lang="en-US" sz="1400" dirty="0" smtClean="0"/>
              <a:t>Region-based query function with an objective-function that combines sample uncertainty and sample diversity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34355" y="4419600"/>
            <a:ext cx="297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Evaluation with multi-sensor data </a:t>
            </a:r>
            <a:r>
              <a:rPr lang="en-US" sz="1400" dirty="0"/>
              <a:t>at two test </a:t>
            </a:r>
            <a:r>
              <a:rPr lang="en-US" sz="1400" dirty="0" smtClean="0"/>
              <a:t>sites</a:t>
            </a:r>
          </a:p>
          <a:p>
            <a:endParaRPr 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3307" y="4964169"/>
            <a:ext cx="1024118" cy="93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5386" y="4969114"/>
            <a:ext cx="1031585" cy="92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014" y="5455748"/>
            <a:ext cx="6418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Data and R Code: </a:t>
            </a:r>
            <a:r>
              <a:rPr lang="en-US" sz="1600" dirty="0">
                <a:hlinkClick r:id="rId10"/>
              </a:rPr>
              <a:t>http://eost.unistra.fr/recherche/ipgs/dgda/dgda-perso/andre-stumpf/data-and-code</a:t>
            </a:r>
            <a:r>
              <a:rPr lang="en-US" sz="1600" dirty="0" smtClean="0">
                <a:hlinkClick r:id="rId10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33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333" y="224691"/>
            <a:ext cx="559464" cy="49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AutoShape 2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155575" y="-5937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5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b="1" dirty="0" smtClean="0">
                <a:latin typeface="Arial Narrow" pitchFamily="34" charset="0"/>
              </a:rPr>
              <a:t>PhD RESEARCH 3: MAPPING AND MONITORING OF LANDSLIDE SURFACE FISSURES IN UAV IMAGES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58" y="6279258"/>
            <a:ext cx="9144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Stumpf et al. </a:t>
            </a:r>
            <a:r>
              <a:rPr lang="en-US" sz="1600" dirty="0" smtClean="0"/>
              <a:t>2013 (</a:t>
            </a:r>
            <a:r>
              <a:rPr lang="en-US" sz="1600" i="1" dirty="0" smtClean="0"/>
              <a:t>Geomorphology)</a:t>
            </a:r>
            <a:r>
              <a:rPr lang="en-US" sz="1600" dirty="0" smtClean="0"/>
              <a:t>, </a:t>
            </a:r>
            <a:r>
              <a:rPr lang="en-US" sz="1600" b="1" dirty="0"/>
              <a:t>Stumpf et al. </a:t>
            </a:r>
            <a:r>
              <a:rPr lang="en-US" sz="1600" dirty="0" smtClean="0"/>
              <a:t>2012a (</a:t>
            </a:r>
            <a:r>
              <a:rPr lang="en-US" sz="1600" i="1" dirty="0" smtClean="0"/>
              <a:t>IEEE IGARSS),</a:t>
            </a:r>
          </a:p>
          <a:p>
            <a:r>
              <a:rPr lang="en-US" sz="1600" b="1" dirty="0" smtClean="0"/>
              <a:t>Stumpf </a:t>
            </a:r>
            <a:r>
              <a:rPr lang="en-US" sz="1600" b="1" dirty="0"/>
              <a:t>et al. </a:t>
            </a:r>
            <a:r>
              <a:rPr lang="en-US" sz="1600" dirty="0" smtClean="0"/>
              <a:t>2012b </a:t>
            </a:r>
            <a:r>
              <a:rPr lang="en-US" sz="1600" i="1" dirty="0" smtClean="0"/>
              <a:t>(GEOBIA)</a:t>
            </a:r>
            <a:endParaRPr lang="en-US" sz="16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094452" y="2057400"/>
            <a:ext cx="2609803" cy="3748704"/>
            <a:chOff x="6118472" y="2058205"/>
            <a:chExt cx="2436710" cy="3500075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18472" y="2058205"/>
              <a:ext cx="2436710" cy="35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7375772" y="3285662"/>
              <a:ext cx="76200" cy="381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79731" y="4494553"/>
              <a:ext cx="1126117" cy="810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91828" y="1065900"/>
            <a:ext cx="2727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Gaussian matched filters </a:t>
            </a:r>
          </a:p>
          <a:p>
            <a:pPr marL="0" lvl="1"/>
            <a:r>
              <a:rPr lang="en-US" dirty="0"/>
              <a:t>&amp;</a:t>
            </a:r>
            <a:r>
              <a:rPr lang="en-US" dirty="0" smtClean="0"/>
              <a:t> morphological filtering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1204399"/>
            <a:ext cx="209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 smtClean="0"/>
              <a:t>ENVI-IDL interface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008" y="2057400"/>
            <a:ext cx="156527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714" y="3539303"/>
            <a:ext cx="1586198" cy="224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856" y="4581832"/>
            <a:ext cx="3143250" cy="125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3686" y="2057400"/>
            <a:ext cx="2881713" cy="242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60580" y="1065900"/>
            <a:ext cx="3083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Evaluation against expert mappings with multi-sensor images</a:t>
            </a:r>
          </a:p>
        </p:txBody>
      </p:sp>
    </p:spTree>
    <p:extLst>
      <p:ext uri="{BB962C8B-B14F-4D97-AF65-F5344CB8AC3E}">
        <p14:creationId xmlns:p14="http://schemas.microsoft.com/office/powerpoint/2010/main" val="42334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92" y="208390"/>
            <a:ext cx="809897" cy="498482"/>
          </a:xfrm>
          <a:prstGeom prst="rect">
            <a:avLst/>
          </a:prstGeom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6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b="1" dirty="0" smtClean="0">
                <a:latin typeface="Arial Narrow" pitchFamily="34" charset="0"/>
              </a:rPr>
              <a:t>PhD RESEARCH 4: TERRESTRIAL MULTI-VIEW AND SATELLITE STEREO PHOTOGRAMMETRY FOR LANDSLIDE MONITORING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58" y="6279258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Stumpf et al. </a:t>
            </a:r>
            <a:r>
              <a:rPr lang="en-US" sz="1600" dirty="0" smtClean="0"/>
              <a:t>2013 (</a:t>
            </a:r>
            <a:r>
              <a:rPr lang="en-US" sz="1600" i="1" dirty="0" smtClean="0"/>
              <a:t>EGU)</a:t>
            </a:r>
            <a:endParaRPr lang="en-US" sz="1600" i="1" dirty="0"/>
          </a:p>
        </p:txBody>
      </p:sp>
      <p:sp>
        <p:nvSpPr>
          <p:cNvPr id="28" name="Rectangle 27"/>
          <p:cNvSpPr/>
          <p:nvPr/>
        </p:nvSpPr>
        <p:spPr>
          <a:xfrm>
            <a:off x="3956050" y="1049525"/>
            <a:ext cx="51879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Accuracy assessment of DSM derived </a:t>
            </a:r>
            <a:r>
              <a:rPr lang="en-US" dirty="0"/>
              <a:t>from Pleiades </a:t>
            </a:r>
            <a:r>
              <a:rPr lang="en-US" dirty="0" smtClean="0"/>
              <a:t>stereo-pairs</a:t>
            </a:r>
          </a:p>
          <a:p>
            <a:pPr marL="225425" indent="-225425">
              <a:buFont typeface="Arial" pitchFamily="34" charset="0"/>
              <a:buChar char="•"/>
            </a:pPr>
            <a:endParaRPr lang="en-US" sz="400" dirty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Removal of </a:t>
            </a:r>
            <a:r>
              <a:rPr lang="en-US" dirty="0"/>
              <a:t>terrain distortion preceding image </a:t>
            </a:r>
            <a:r>
              <a:rPr lang="en-US" dirty="0" smtClean="0"/>
              <a:t>sub-pixel image correlation</a:t>
            </a:r>
            <a:endParaRPr lang="en-US" dirty="0"/>
          </a:p>
          <a:p>
            <a:pPr marL="225425" indent="-225425">
              <a:buFont typeface="Arial" pitchFamily="34" charset="0"/>
              <a:buChar char="•"/>
            </a:pPr>
            <a:endParaRPr lang="en-US" dirty="0" smtClean="0"/>
          </a:p>
          <a:p>
            <a:pPr marL="225425" indent="-225425">
              <a:buFont typeface="Arial" pitchFamily="34" charset="0"/>
              <a:buChar char="•"/>
            </a:pPr>
            <a:endParaRPr lang="en-US" dirty="0"/>
          </a:p>
          <a:p>
            <a:pPr marL="225425" indent="-225425">
              <a:buFont typeface="Arial" pitchFamily="34" charset="0"/>
              <a:buChar char="•"/>
            </a:pPr>
            <a:endParaRPr lang="en-US" dirty="0" smtClean="0"/>
          </a:p>
          <a:p>
            <a:pPr marL="225425" indent="-225425">
              <a:buFont typeface="Arial" pitchFamily="34" charset="0"/>
              <a:buChar char="•"/>
            </a:pPr>
            <a:endParaRPr lang="en-US" dirty="0"/>
          </a:p>
          <a:p>
            <a:pPr marL="225425" indent="-225425">
              <a:buFont typeface="Arial" pitchFamily="34" charset="0"/>
              <a:buChar char="•"/>
            </a:pPr>
            <a:endParaRPr lang="en-US" dirty="0" smtClean="0"/>
          </a:p>
          <a:p>
            <a:pPr marL="225425" indent="-225425">
              <a:buFont typeface="Arial" pitchFamily="34" charset="0"/>
              <a:buChar char="•"/>
            </a:pPr>
            <a:endParaRPr lang="en-US" dirty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Evaluation of ASIFT for the co-registration of highly oblique views</a:t>
            </a:r>
          </a:p>
          <a:p>
            <a:endParaRPr lang="en-US" sz="400" dirty="0" smtClean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Iterative Bundle-adjustment and quantitative evaluation of dense multi-view stereo</a:t>
            </a:r>
          </a:p>
          <a:p>
            <a:r>
              <a:rPr lang="en-US" dirty="0" smtClean="0"/>
              <a:t>    (IGN’s </a:t>
            </a:r>
            <a:r>
              <a:rPr lang="en-US" dirty="0" err="1" smtClean="0"/>
              <a:t>Apero</a:t>
            </a:r>
            <a:r>
              <a:rPr lang="en-US" dirty="0" smtClean="0"/>
              <a:t>, </a:t>
            </a:r>
            <a:r>
              <a:rPr lang="en-US" dirty="0" err="1" smtClean="0"/>
              <a:t>MicMac</a:t>
            </a:r>
            <a:r>
              <a:rPr lang="en-US" dirty="0" smtClean="0"/>
              <a:t> vs. PMVS)</a:t>
            </a:r>
          </a:p>
          <a:p>
            <a:endParaRPr lang="en-US" sz="400" dirty="0" smtClean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Quantification of displacement and erosion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46" y="3886200"/>
            <a:ext cx="378229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754" y="5075708"/>
            <a:ext cx="1671721" cy="108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07974" y="1143000"/>
            <a:ext cx="3648075" cy="2547082"/>
            <a:chOff x="307975" y="1143000"/>
            <a:chExt cx="2523358" cy="1761806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1143000"/>
              <a:ext cx="2324511" cy="162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2059855" y="1680419"/>
              <a:ext cx="771478" cy="11786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07289" y="1602081"/>
              <a:ext cx="301097" cy="457200"/>
            </a:xfrm>
            <a:prstGeom prst="rect">
              <a:avLst/>
            </a:prstGeom>
            <a:noFill/>
            <a:ln w="158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808386" y="2059281"/>
              <a:ext cx="1990290" cy="845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8386" y="1602081"/>
              <a:ext cx="1990290" cy="1240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198" y="1726160"/>
              <a:ext cx="771478" cy="11786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44" name="Rectangle 43"/>
          <p:cNvSpPr/>
          <p:nvPr/>
        </p:nvSpPr>
        <p:spPr>
          <a:xfrm>
            <a:off x="4850827" y="6079203"/>
            <a:ext cx="410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… to be finished mid October 2013!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5" name="Picture 2" descr="http://t2.gstatic.com/images?q=tbn:ANd9GcQFvnmKkBHLDXR0u3kYUQ7OA_IKBEGsquFkEVUE2hs9lTTig-P2cgvt6CpNiQ"/>
          <p:cNvPicPr>
            <a:picLocks noChangeAspect="1" noChangeArrowheads="1"/>
          </p:cNvPicPr>
          <p:nvPr/>
        </p:nvPicPr>
        <p:blipFill>
          <a:blip r:embed="rId8" cstate="screen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212" y="5867431"/>
            <a:ext cx="784040" cy="85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3" descr="http://www.motivateplay.com/wp-content/uploads/2013/04/motivati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793" y="208390"/>
            <a:ext cx="809896" cy="4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7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MOTIVATION</a:t>
            </a:r>
            <a:endParaRPr lang="en-GB" sz="24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1000" y="1143000"/>
            <a:ext cx="8534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State of the art of landslide displacement monitoring from space</a:t>
            </a:r>
          </a:p>
          <a:p>
            <a:pPr marL="682625" lvl="1" indent="-225425">
              <a:buFont typeface="Arial" pitchFamily="34" charset="0"/>
              <a:buChar char="•"/>
            </a:pPr>
            <a:endParaRPr lang="en-US" dirty="0"/>
          </a:p>
          <a:p>
            <a:pPr marL="682625" lvl="1" indent="-225425">
              <a:buFont typeface="Arial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Image Correlation of optical </a:t>
            </a:r>
            <a:r>
              <a:rPr lang="en-US" dirty="0" smtClean="0"/>
              <a:t>images and SAR</a:t>
            </a:r>
            <a:endParaRPr lang="en-US" dirty="0"/>
          </a:p>
        </p:txBody>
      </p:sp>
      <p:pic>
        <p:nvPicPr>
          <p:cNvPr id="9" name="Picture 6" descr="spot5-2003_new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0873" y="2174625"/>
            <a:ext cx="199681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depla_spot5new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300" y="2211019"/>
            <a:ext cx="1843256" cy="18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006570" y="3893699"/>
            <a:ext cx="50083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1400" b="0" dirty="0" smtClean="0">
                <a:solidFill>
                  <a:srgbClr val="000000"/>
                </a:solidFill>
              </a:rPr>
              <a:t>SPOT 5 July </a:t>
            </a:r>
            <a:r>
              <a:rPr lang="fr-FR" sz="1400" b="0" dirty="0">
                <a:solidFill>
                  <a:srgbClr val="000000"/>
                </a:solidFill>
              </a:rPr>
              <a:t>2003 </a:t>
            </a:r>
            <a:r>
              <a:rPr lang="fr-FR" sz="1400" b="0" dirty="0" smtClean="0">
                <a:solidFill>
                  <a:srgbClr val="000000"/>
                </a:solidFill>
              </a:rPr>
              <a:t>	 </a:t>
            </a:r>
            <a:r>
              <a:rPr lang="fr-FR" sz="1400" dirty="0">
                <a:solidFill>
                  <a:srgbClr val="000000"/>
                </a:solidFill>
              </a:rPr>
              <a:t>SPOT 5</a:t>
            </a:r>
            <a:r>
              <a:rPr lang="fr-FR" sz="1400" b="0" dirty="0" smtClean="0">
                <a:solidFill>
                  <a:srgbClr val="000000"/>
                </a:solidFill>
              </a:rPr>
              <a:t> </a:t>
            </a:r>
            <a:r>
              <a:rPr lang="fr-FR" sz="1400" b="0" dirty="0" err="1" smtClean="0">
                <a:solidFill>
                  <a:srgbClr val="000000"/>
                </a:solidFill>
              </a:rPr>
              <a:t>June</a:t>
            </a:r>
            <a:r>
              <a:rPr lang="fr-FR" sz="1400" b="0" dirty="0" smtClean="0">
                <a:solidFill>
                  <a:srgbClr val="000000"/>
                </a:solidFill>
              </a:rPr>
              <a:t> 2004 (</a:t>
            </a:r>
            <a:r>
              <a:rPr lang="fr-FR" sz="1400" i="1" dirty="0" smtClean="0"/>
              <a:t>Thomas 2005)</a:t>
            </a:r>
            <a:endParaRPr lang="fr-FR" sz="1400" i="1" dirty="0"/>
          </a:p>
        </p:txBody>
      </p:sp>
      <p:pic>
        <p:nvPicPr>
          <p:cNvPr id="13" name="Picture 11" descr="echelle0-1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9478" y="2444996"/>
            <a:ext cx="126816" cy="12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113667" y="2354816"/>
            <a:ext cx="658733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fr-FR" sz="1000" b="0" dirty="0">
                <a:solidFill>
                  <a:srgbClr val="000000"/>
                </a:solidFill>
              </a:rPr>
              <a:t>7m</a:t>
            </a:r>
          </a:p>
          <a:p>
            <a:pPr>
              <a:spcBef>
                <a:spcPct val="50000"/>
              </a:spcBef>
            </a:pPr>
            <a:endParaRPr kumimoji="0" lang="fr-FR" sz="800" b="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kumimoji="0" lang="fr-FR" sz="1000" b="0" dirty="0" smtClean="0">
                <a:solidFill>
                  <a:srgbClr val="000000"/>
                </a:solidFill>
              </a:rPr>
              <a:t>4m</a:t>
            </a:r>
            <a:endParaRPr kumimoji="0" lang="fr-FR" sz="1000" b="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kumimoji="0" lang="fr-FR" sz="800" b="0" dirty="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kumimoji="0" lang="fr-FR" sz="1000" b="0" dirty="0" smtClean="0">
                <a:solidFill>
                  <a:srgbClr val="000000"/>
                </a:solidFill>
              </a:rPr>
              <a:t>2m</a:t>
            </a:r>
            <a:endParaRPr kumimoji="0" lang="fr-FR" sz="1000" b="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kumimoji="0" lang="fr-FR" sz="800" b="0" dirty="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kumimoji="0" lang="fr-FR" sz="1000" b="0" dirty="0" smtClean="0">
                <a:solidFill>
                  <a:srgbClr val="000000"/>
                </a:solidFill>
              </a:rPr>
              <a:t>0</a:t>
            </a:r>
            <a:endParaRPr kumimoji="0" lang="fr-FR" sz="1000" b="0" dirty="0">
              <a:solidFill>
                <a:srgbClr val="000000"/>
              </a:solidFill>
            </a:endParaRPr>
          </a:p>
        </p:txBody>
      </p:sp>
      <p:pic>
        <p:nvPicPr>
          <p:cNvPr id="15" name="Picture 7" descr="spot5-2004_new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593" y="2164460"/>
            <a:ext cx="199728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43033" y="2708068"/>
            <a:ext cx="1694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 smtClean="0"/>
              <a:t>2-D (XY)</a:t>
            </a:r>
          </a:p>
          <a:p>
            <a:pPr marL="0" lvl="1" algn="ctr"/>
            <a:r>
              <a:rPr lang="en-US" sz="1600" dirty="0" smtClean="0"/>
              <a:t>displacement</a:t>
            </a:r>
            <a:endParaRPr lang="en-US" sz="16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3826" y="4303147"/>
            <a:ext cx="2288356" cy="197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969689" y="6341577"/>
            <a:ext cx="588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TerraSAR-X </a:t>
            </a:r>
            <a:r>
              <a:rPr lang="fr-FR" sz="1400" dirty="0" err="1" smtClean="0">
                <a:solidFill>
                  <a:srgbClr val="000000"/>
                </a:solidFill>
              </a:rPr>
              <a:t>Spotlight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/>
              <a:t>April–November </a:t>
            </a:r>
            <a:r>
              <a:rPr lang="en-US" sz="1400" dirty="0" smtClean="0"/>
              <a:t>2010</a:t>
            </a:r>
          </a:p>
          <a:p>
            <a:r>
              <a:rPr lang="en-US" sz="1400" i="1" dirty="0" smtClean="0"/>
              <a:t>(</a:t>
            </a:r>
            <a:r>
              <a:rPr lang="en-US" sz="1400" i="1" dirty="0" err="1" smtClean="0"/>
              <a:t>Raucoules</a:t>
            </a:r>
            <a:r>
              <a:rPr lang="en-US" sz="1400" i="1" dirty="0" smtClean="0"/>
              <a:t> et al. 2013)</a:t>
            </a:r>
            <a:endParaRPr lang="fr-FR" sz="1400" i="1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002" y="4353460"/>
            <a:ext cx="2526194" cy="187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220803" y="4353460"/>
            <a:ext cx="16945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 smtClean="0"/>
              <a:t>2-D (Range-Azimuth)</a:t>
            </a:r>
          </a:p>
          <a:p>
            <a:pPr marL="0" lvl="1" algn="ctr"/>
            <a:endParaRPr lang="en-US" sz="1600" dirty="0"/>
          </a:p>
          <a:p>
            <a:pPr marL="0" lvl="1" algn="ctr"/>
            <a:r>
              <a:rPr lang="en-US" sz="1600" dirty="0" smtClean="0"/>
              <a:t>3-D with good coverage of ascending and descending orbits</a:t>
            </a:r>
          </a:p>
        </p:txBody>
      </p:sp>
    </p:spTree>
    <p:extLst>
      <p:ext uri="{BB962C8B-B14F-4D97-AF65-F5344CB8AC3E}">
        <p14:creationId xmlns:p14="http://schemas.microsoft.com/office/powerpoint/2010/main" val="33430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3" descr="http://www.motivateplay.com/wp-content/uploads/2013/04/motivati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793" y="208390"/>
            <a:ext cx="809896" cy="4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8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MOTIVATION</a:t>
            </a:r>
            <a:endParaRPr lang="en-GB" sz="24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1000" y="1143000"/>
            <a:ext cx="8534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State of the art of landslide displacement monitoring from space</a:t>
            </a:r>
          </a:p>
          <a:p>
            <a:pPr marL="682625" lvl="1" indent="-225425">
              <a:buFont typeface="Arial" pitchFamily="34" charset="0"/>
              <a:buChar char="•"/>
            </a:pPr>
            <a:endParaRPr lang="en-US" dirty="0"/>
          </a:p>
          <a:p>
            <a:pPr marL="682625" lvl="1" indent="-225425">
              <a:buFont typeface="Arial" pitchFamily="34" charset="0"/>
              <a:buChar char="•"/>
            </a:pPr>
            <a:r>
              <a:rPr lang="en-US" dirty="0" smtClean="0"/>
              <a:t>SAR </a:t>
            </a:r>
            <a:r>
              <a:rPr lang="en-US" dirty="0" err="1" smtClean="0"/>
              <a:t>interferometry</a:t>
            </a: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682625" lvl="1" indent="-225425">
              <a:buFont typeface="Arial" pitchFamily="34" charset="0"/>
              <a:buChar char="•"/>
            </a:pPr>
            <a:endParaRPr lang="en-US" dirty="0" smtClean="0"/>
          </a:p>
          <a:p>
            <a:pPr marL="225425" indent="-225425">
              <a:buFont typeface="Arial" pitchFamily="34" charset="0"/>
              <a:buChar char="•"/>
            </a:pPr>
            <a:r>
              <a:rPr lang="en-US" dirty="0" smtClean="0"/>
              <a:t>Increasingly easier access to suitable satellite data (GMES/Copernicus – Sentinel missions)</a:t>
            </a:r>
          </a:p>
          <a:p>
            <a:pPr marL="225425" indent="-225425">
              <a:buFont typeface="Arial" pitchFamily="34" charset="0"/>
              <a:buChar char="•"/>
            </a:pPr>
            <a:endParaRPr lang="en-US" dirty="0" smtClean="0"/>
          </a:p>
          <a:p>
            <a:pPr marL="225425" indent="-225425">
              <a:buFont typeface="Arial" pitchFamily="34" charset="0"/>
              <a:buChar char="•"/>
            </a:pPr>
            <a:r>
              <a:rPr lang="en-US" b="1" dirty="0" smtClean="0"/>
              <a:t>Combining observations from different satellites / processing techniques would enable to better analyze diverse displacement mechanisms and to obtain long-term time series that capture rapid changes in the displacement rates!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651" y="2651105"/>
            <a:ext cx="1694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dirty="0" smtClean="0"/>
              <a:t>LOS</a:t>
            </a:r>
          </a:p>
          <a:p>
            <a:pPr marL="0" lvl="1" algn="ctr"/>
            <a:r>
              <a:rPr lang="en-US" sz="1600" dirty="0" smtClean="0"/>
              <a:t>displacement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22" y="2133600"/>
            <a:ext cx="5776655" cy="20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86" y="2783131"/>
            <a:ext cx="794636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6879" y="4166723"/>
            <a:ext cx="69637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18 </a:t>
            </a:r>
            <a:r>
              <a:rPr lang="en-US" sz="1400" dirty="0" smtClean="0"/>
              <a:t>ERS-1/2 </a:t>
            </a:r>
            <a:r>
              <a:rPr lang="en-US" sz="1400" dirty="0"/>
              <a:t>SAR </a:t>
            </a:r>
            <a:r>
              <a:rPr lang="en-US" sz="1400" dirty="0" smtClean="0"/>
              <a:t>images 1992 -1999</a:t>
            </a:r>
            <a:r>
              <a:rPr lang="en-US" sz="1400" i="1" dirty="0" smtClean="0"/>
              <a:t>,  (</a:t>
            </a:r>
            <a:r>
              <a:rPr lang="en-US" sz="1400" i="1" dirty="0" err="1" smtClean="0"/>
              <a:t>Lauknes</a:t>
            </a:r>
            <a:r>
              <a:rPr lang="en-US" sz="1400" i="1" dirty="0" smtClean="0"/>
              <a:t> et al. 2010)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602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 descr="http://www.motivateplay.com/wp-content/uploads/2013/04/motivati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793" y="208390"/>
            <a:ext cx="809896" cy="4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4" descr="data:image/jpeg;base64,/9j/4AAQSkZJRgABAQAAAQABAAD/2wCEAAkGBxIQEhAUERQVERUWFxcVExAVExQUFhUaFhYYFhQSFBgZHSggGRolHxgaITQhJSkrLi4uFyIzODMsNygtLisBCgoKDg0OGxAQGjAkICQvLC8sLCwsLSwsLCwsLCwsLCwsLCwsLCwsLCwsLCwsLCwsLCwsLCwsLCwsLCwsLCwsLP/AABEIAIMBfwMBEQACEQEDEQH/xAAcAAEAAgMBAQEAAAAAAAAAAAAABgcEBQgDAgH/xABOEAABAwIBBwQMDAMHBAMAAAABAAIDBBEFBgcSITFBYRMXUXEiM0JSU4GRkpOhs9MUIzI1VHJ0gpSxstI0YsEkY3OiwsPhFdHj8ENEg//EABoBAQADAQEBAAAAAAAAAAAAAAADBAUCAQb/xAAwEQEAAgECBAQGAgEFAQAAAAAAAQIDBBESFDFRITJBgSIzYXGh8BNi4UJSkbHRwf/aAAwDAQACEQMRAD8AvFAQEBBpsscWfR0dRURhrnxtBa19y03c1uuxB39KkxUi94rLi9uGsy1ubjKWXEqZ80zWMc2V0YEYcBYMY6/ZEm/ZFd6jFGK/DDnDeb13lK1AlEBAQEBAQEBAQEBAQEBAQEBAQEBAQEBAQEBAQEBAQEBAQEBAQEBAQEBAQEBAQRbOf811v1G+0Yp9N82EebyS0eYz+Am+0v8AZxKXXfM9kem8nusVU1gQEBAQEBAQEBAQEBAQEBAQEBAQEBAQEBAQEBAQEBAQEBAQEBAQEBAQEBAQEBBFs5/zXW/Ub7Rin03zYR5vJLR5jP4Cb7S/2cSl13zPZHpvJ7rFVNYEBAQEBAQEBAQEBAQEBAQEBAQEBAQEBAQEBAQEBAQEBAQEBAQEBAQEBAQEBAQRbOf811v1G+0Yp9N82EebyS0eYz+Am+0v9nEpdd8z2R6bye6xVTWBAQEBAQEBAQEBAQEBAQEBAQEBAQEBAQEBAQEBAQEBAQEBAQEBAQEBAQEBAQEEBzn5SUfwGqgFRG6Zwa0RNcHuuHtNnBt9HUN9la02K/HFtvBBmvXgmN3hmM/gJvtL/ZxLrXfM9nmm8nuyK3OtRwTzQyx1DXRyOjc7QjLbscWkiz72Nr7FzXR3tWLRMeL2dRWJ2ltcLzg4bUEBtSxjjq0ZQ6E36AXgA+IqO2my16w7rlpPqk7XAgEG4OsEbDxChSP1AQEBAQEBAQEBAQEBAQEBAQEBAQEBAQEBAQEBAQEBAQEBAQEBAQEBAQRTLPLumw0aLvjpyLtp2mx4Okd3DfWdwKnw6e2Xp07osmWKKUyly2ra8kSyFkZ/+vHdkduh29/3ifEtTFp6Y+kePdTvmtZHQFOiXnmM/gJvtL/ZxLJ13zPZe03kVrnQpDFidWLWDy2RvEPY0k+dpeRXdLbfFCtnja8osrKJt8n8p6ugINNK5jdphPZRO3m7DqHWLHiosmGmTzQ7pltXpK5sic5UFcWxTAU9QdQaT8XIf7tx2O/lOvoJWZn0tsfjHjC5jzRfw9U7VVOICAgICAgICAgICAgICAgICAgICAgICAgICAgICAgICAgICAgICCD5ystxh0YihIdUyC7QdYibs5Vw3naAN5B3Ag2dNp/5J3nohzZeCPqoKeZ0jnPe4ve4lznuJLnE7SSdpWxEREbQz5mZ8ZfC9BBeeYz+Am+0v9nEsnXfM9l7TeT3aHPvhVpKWpA1OaYHni0l8flBf5ql0N/Ca+7jU16SqpaKoIC8F0ZqsvXT6NJVuvKB8RM465QB2t53vA2HugNesXdmarTcPx16eq7gy7/DK0FRWRAQEGgyhyyoqA6M8wD/AALAXya9l2t+SOLrBS48F8nlhxbJWvWUKrM9EI7TSyP4ySMj/SHq1Ggt6ygnVR6Qw+et30Jv4k+6XXIf2/H+XnNfQ563fQm/iT7pOQ/t+Dmvoc9bvoTfxJ90nIf2/BzX0bbJTOk6uq4KY0oi5QuHKcuX6OjG5/yeTF/k2271Hl0n8dJtv+HdM/FbbZZSpLAgiGVOcWioHOjLjPMNRhisdE9Ejj2LerWeCsYtNfJ49IRXzVqr7EM8dY8/EwwQj+bTld5btHqVyuhpHWVedVb0hrHZ08TJ7ZGOAhZ/Vd8lic8xdlUmd3EWEaYglG8GNzSeotcAPIVzOhx+ky9jU29UwwDO/TSkNqo3UpOrlAeVi8ZADm+QgdKr5NFePGvimpqKz18FiwTtka17HNe1wBa9pDmuB2EEaiFSmNvCViJ3eiAg86idkbXPkc1jWglz3ENa0DaSTqAXsRM+EPJnZW2UGeCniJbSRmpI1cq48nH1t1FzvIBxVzHorT42nZXvqIjp4ohU52sSeTo8hGNwbET+txVmNFi+qKdTaXjHnVxMbZIncDC3+ll7yWL6vOYu2+G55alpHwinilHTGXxG3T2RcCfIo7aGv+mXcaqfWFh5L5d0eIENieY5fASgNeenR1kP+6SemypZdPfH16LFMtb9EoUKQQfhNkEMxvOdh1MS0SOqHDa2BoePPJDPISrNNJkt47bfdDbNSqNVGepg7XRucOl8zWeoMd+amjQT62RTqo9IeHPW76E38SfdLrkP7fj/ACc19Dnrd9Cb+JPuk5D+34Oa+hz1u+hN/En3Sch/b8HNfR+HPY76E38SfdJyH9vwc19Ft0c3KRxvtbSa11tttIA2WfMbTstR4w9l49YeMYkylgmnk+RGwvPSbDU0cSbAcSuqVm1orHq8tO0buX8YxOSrnlnmN3yO0j0Dc1g4NFgOAW7SkUrFYZl7Tad5Ya7ciAgvPMZ/ATfaX+ziWTrvmey9pfJ7pXlhgQr6SaA2DnC8bj3L262O6r6jwJVfFknHeLJb14q7OZamnfE97JGlj2OLXsO1rgbEFbsTExvDNmNp2l5r14IPqKRzXNc0lrmkOa4ai0g3a4HpBF15Mb+BE7OoMlMTdV0dLO6wdJG1z7ahpWs63C4KwcteC817NSk71iW2XDoQVnnUy9dSn4LSOtMQDNKNsTXC4Y3oeRrvuBG8gi7pdNF/it0Vs+bh8IUo5xJJJJJJJJNySdZJJ2nitTopTO72oaKWd4ZDG+V57hjS49ZA2DivLWisbzL2KzPhCTwZtMVeL/BtH60sIPk0tXjVedXij1S8vd6c1+KeAb6aL9y85zEcvc5r8U8A300X7k5zEcvdv8gsgcQpK+lnnia2NhfpOEsbiNKJ7BqBudbgodRqcd8c1hJiw2rbeVzrOXFYZ28t3039kpXaMrm3mlaeyja7Yxh3PcNd9oFrayCL2k08W+O3RWz5eHwhSy01JusnMlavECfg0Rc0GzpXHQjaeguO08Bc69iiyZqY/NLumO1+iZRZmaojsqiBru9AkcPKQPyVadfXsm5We7RY9m2xCkaXljZ2DWXQEvIHSWEB3kBspcerx38On3cWwWqiAKtIUyzc5avw6VscjiaV7rPadkRJ7czo4jeNe1VdTp4yRvHVPhy8M7T0dCtIOsa+Kx18c6wJOobyUHPecfLZ+IyujicRSsd2DRq5Ug9uf0jvRuGvbs2NNp4xxvPX/pQzZeKdo6Iph9DJUSMihYZJHmzWN2nf1AbyTqACsWtFY3lDETM7QtHBszJLQauoLSdscLR2P337fN8qz76/x+GP+Vqum7y2kuZmjt2M9SD0kxOHkDB+a456/aHXLV7oNlfm3qsPY6VrhUwt1uka0tewd89lz2PEE8bK1h1dck7T4ShyYJr4whjXEEEEggggg2II1ggjYR0q1KCPBeuarLZ1cx1PUG9RELh/hWbNI/zNJAPTcHptk6rT/wAc8Vek/hfw5eKNp6rCVROpjPLlY90rqGJxbGwD4QQbF7nAOEZ/lDSCRvJ17FpaPBG38k+ynny+PDCrloKrb4LkxWVoJpqd8rQbafYsZfeA95DSR0AqK+alPC0u647W6Q3YzX4p4Bvpov3KLnMTvl7nNfingG+mi/cvOcxHL3Oa/FPAN9NF+5OcxHL3fjs12KWPxDfTRfuXvOYnvL3X/h0RZFE12otY1pHENAKyJneV6OjIXj1WWfTFCymp6cG3LSFzh0siANj95zD91XdDTe827f8A1W1Ntq7KUWqpCAgILyzFn+wTcKl/soSsnXfMj7L2m8ixlTWFe5yc3wrr1FNZtSBZzTqbOBsBO54GoO37DuIt6bU/x/Dbp/0gzYeLxjqpCuo5IHujmY6J7drHgtI42O0cRqK1a2i0bwozWa+EvBdPG4yZyaqMRkDKdhIvZ8xB5OMby52y/wDKNZ9aiy5q443s7pjm8+DpTCMPZTQQwx30YmNY0naQ0WueJ2+NYlrTa02n1aURtGzMXL1jYnWtp4Zpn/JjY6R3UxpcfyXtazaYiHkztG7leurHzySSym75HF7zxcbm3DcB0LfrWKxwx6Mu07zvLJwDCJK2ohp4tTpHW0iLhoAu954AAnjs3rnJkilZtL2lJtO0Ok8nMn4KCERU7dEd08205Hb3vO8+obBYLEyZLZJ3s0qUisbQ2q4dCAgIPiaQNa5ztQAJJ4AXKDlXFsQdVTzTvvpSvc8g7rnsW9QFh4lv0pwVivZl3nitMs7I/AjX1cNOCQ1xLpHDa1jdbyOJ2Di4LnNk/jpNnuOnHbZ0vQ0UcEbI4miNjBotY0WAA/8Adqw5mbTvLSiIiNoZC8eiCkM8uSzKaRlVC0NZM4tlaNQEti4PA3aQDr8W33rT0WabRwT6dFLUY4j4oVsr6s6HzT4qanDodI3dCXQOP1LaH+QsWLqqcOWdvu0cNuKjyzvYwabD3tabPncIQehrgTIfNaW/eXukpxZPt4vM9uGjn1bLPXNmNwVrYZqtw7N7jFGehjLF1ui7tv1AsvXZN7RTsu6am0cS0lRWRB8vaCCCLg6iDrB6QUHM+XWDCirqmFgswOD4h0MeA4NHBty37q3NPk48cTLNy14bbMTJnFjRVVPODYRvBfxYexkHmkrrLTjpNXmO3DaJdSArBabmHLR7nYhXl234RMPEHkN/ygLcwfLr9mZl88tI86jboUziHWGF08cUMTIQBG1jRGBs0QNRC+etMzMzLViNoZS8eiAgICAgpHPtKTV0rdzYNIfekcD+kLT0EfDM/VS1U+MK1V9WEBAQXBmGrhoVkG8PZMOIc3Qd5NBvlCzNfXxiy5pp8JhbCoLQgw8SwqCpbo1EUczdwkY19uIuNR6l1W1qzvE7PJiJ6tVDkNhrDcUcB+swPHkdcLuc+T/dLmMdI9G+hhawBrGhrRsa0AAdQGxRO32gIInnUqDHhdYRvDGeJ8rGH1OKn0sb5aos0/BLnNbbOWfmHow6oq5TtjjYxv8A+rnE+zHlVDX2+GIWtLHjMrpWYuCAgICDTZaSlmH17htFPNbr5NykwxvkrH1hzfyy5gW8y1m5h4AamrfvbE1oPB77n9AVDXz8MQtaWPGZXWsxcEBBDM70AdhdSd7DE4elYD6ifKrOknbLCHP5Jc9LZZ658w0n9nrG9ErXecwD/SsvX+ePsu6afhlg5/JjpUDN1pnEcbxgf18q70Eeafs51XoqZaKosnIrOXFh9HFTugkkcwvJe1zQDpyOeNR6AQPEqObSWyXm0Ss488Vrts3vPRB9Fl89ih5C3eEnNV7HPRB9Fl89ichbvBzVexz0QfRZfPYnIW7wc1XsrrLvKJuJVXLsY6Icm1mi4gm7S431fW9Su4MU468Mq2W8XneEdIU6N1NkxUcrR0ch2vgiefvRtP8AVYGSNrzH1alJ3rCnM8eTb4Kp1U0Ewz20nDYyQANLT0B1g4HeS5aWjyxavBPWFTUY5ieJXquqyaZK5yquhjbEQyoibqYyS4cwbmteO5HQQbbrDUqmXSUyTv0lPjz2rGySjPY76CPxR9yoeQ/t+P8AKTmo7P0Z7D9BH4r/AMK85D+34/yc1HZsaHPNSuIE1PNF0uaWSAcTrabdQXNtDeOkw6jU19YTjAsoqWuaXU0rZbfKaLh7b98w2c3xhVL470na0J63i3RtVw6EFLZ+Ke1RRyd9E9no3g/7i0tBPw2hT1UeMSrBaCqICAgkGQmUH/T6yKY9rN45reDfa58RAd92yg1GL+Sm3qkxX4Lbulo5A4AtIcCAQ4G4IOsEHeFiNJ9ICAgICAgiOdeEvwqsA3ck7xNmjcfUCrGlnbLCLN5Jc6raZy08wtSBNXRk63sieBwjc9rvaN8qz9fHhWfutaXbeVyrNXBAQEBBosuvm7EPs03s3KXB8yv3hxfyy5kW6zFp5hO3V31Iv1PWfr+lVrS+q5VmrggIIlnX+aqzqj9tGrGl+bCLP8uXOi2mcuTMJ2qt/wASP9JWZr/NH2XNL0lhZ/Izp0Dt2jO3xgxH+vqXWgnzR9nmq9FULRVEtycze1dfA2eB0AYS5tnyPa4FpsbgMI47dhCrZNVTHbhndNTBa0bw2fNBiPf0vpZPdKPnsfaf33dctbuc0GI9/S+lk90nPY+0/vuctbuc0GI9/S+lk90nPY+0/vuctbuc0GI9/S+lk90nPY+0/vuctbuc0GI9/S+lk90nPY+0/vuctbuubJuidT0lJDJYvihijeWklukxjWu0SQLi46FmXtxXmY9V2sbRszaqmZKxzJGtkY4WcxwDmuHQQdRXkTMTvD2Y3V5jWZ+klJdTySUxPcW5WMdQcQ7/ADK5TXXjzRur201Z6eCPS5mKgfJqoncTG9vqBKljX1/2o50s93xzM1X0iDzZP+y95+v+15ys92JXZoa9gJjfBNbuQ9zHHgNJuj5XBdV12OesTDydNb0QWuo5IJHxzMdHI02cxwsR/wAb77CrdbRaN4V5iYnaX3heIy0srJoHmORhu1w9bXDe07xvXl6ReNpe1tNZ3h0zktjLa6lgqGi3KN7Ju3Rc0lsjfE4ELDy04LzVp0txV3bVcOkCzy4Oaig5Rou6neJfuEaMniAId9xW9Hfhybd0GorvRQi1lAXoICAgsvNlnCFKG0tY48jshnOvkr//ABv/ALvoPc9XyaGq0vF8dOvrCzhzbfDZdccgcA5pDgRcOBuCDsII2hZi6+kBAQecUzXaWiQdE6Jsb2I2g8daD0QYON4eKmnqIDqEsb479Gk0gO8V7+JdUtw2i3Z5aN42csTROY5zHjRc0lr2naHNNnNPUQQt+JiY3hlTG3g2mSeOuw+qhqGguDTaRg7tjtT29e8cQFHmxxkpNXeO/Bbd0rhOJxVUTJoHiSN4uHD1gjaCNhB1grEtSaTw26tKtotG8MxcvRAQEGjy6+bsQ+zTezcpcHzK/eHN/LLmNbrLWnmE7dXfUi/U9Z+v6VWtL6rlWauCAgiWdf5qrOqP20asaX5sIs/y5c6LaZy5Mwnaq3/Ej/SVma/zR9lzS9JbbPPhJnoOUaLmneJD9Qgsf4hpB33VFo78OTbu71Fd6KFWwoLHzPZWspJH007gyKZwdG8mwZJYNLXHcHADXuLeKo6zDNo449FnT5NvhleKy10QEBAQEBAQEBAQUnn25P4VS6NuU5J3KdOjp/FX8fKLT0G/DKnqtt4Vmr6qvzMrf/povs5aXR6rj+t1j6z5v/C/p/Iniqp3xNEHtc1wDmuBDmnWCCLEHgg5qy4yadhtU+I3Mbrvgee6Zf5JPfN2HxHeFt4M38tN/X1ZuXHwWR9ToxAQEBBv8mssqzD9UEl49vISDTj42FwW/dIUGXBTJ1jx7pKZbU6J/QZ6G2+PpXA99FIHA/dcBbylVLaCfSyxGqj1h7VWeiED4qllcdwfIxg8rdL8l5Ggt62J1Mdkfky5xTF5mUtMW0wkNvir6TW9098h1gAa7t0ejepeXxYa8VvHZx/LfJO0LmwTC46SCKCL5MbbAna47XPd/M4kuPElZt7Ta02lcrG0bM5cvRBUGdzId5e6tpmlwOupjaLkEC3LNG8WHZW2Wv0kaGk1ERHBb2VM+L/VCpgVpKjZYJj9VROLqaZ0RPymixa76zHXaeu11HfFS8fFDqt7V6JdDnfxFosWUz+JjkB8dpAPUq06HH3lNzN3pzx1/gqXzJveJyOPvLzmb/Q546/wVL5k3vE5HH3k5m/0bvIvOZWVtbT08scDWSF4cWMkDhoxPeLEvI2tG5RZ9JSlJtEykx57WttKeZdfN2IfZpvZuVTB8yv3hZv5ZcyLdZa08wnbq76kX6nrP1/Sq1pfVcqzVwQEESzr/NVZ1R+2jVjS/NhFn+XLnRbTOXJmE7VW/wCJH+krM1/mj7Lml6StCeFr2ua4BzXAtc06wQRYg8CFQ6LTnPL3I6TDJjYF1O8/Ezbbf3TzueP8wFxvA2tPnjLH1Z2XFNJ+iLqwiSXAcu8QomhkU2nGNQilAkaOgNJ7Jo4AgKvk02O/jMJa5r1b5ueLEN8VKePJyj/dUXI4+8u+Zu/eeOv8FS+ZL7xORx95eczf6HPHX+CpfMl94nI4+8nM3+jJwzO3XSzQRuipgHyRsJDJb2c8NNvjNutc30VIrM7y6rqLzOy61mLquM5mXVVhs8MdO2FzXx6ZMrHuN9Mt1aL26tSuabT0yxM23V82WaTtCH88OI95Seim98rXI4+8/j/xFzNuxzw4j3lJ6Kb3ycjj7z+P/DmbdjnhxHvKT0U3vk5HH3n99jmbdnjU52sSeCByERPdMidccRpvcPUkaLFHd5OpshddWyTyOkme6R7jdz3G5P8AxutsCtVrFY2hBMzM7yUNHJPIyKFpkkedFjBtJ/oN5OwAXS1orG8kRMztDprJLBRQ0kFODcsb2bhsc9xLpHDhpE24WWHlycd5s06V4a7Nuo3Qg02VeTcOIwGGYW3xyD5Ubtzm/kRvCkxZbY7cUOL0i0bS52ylydqMPlMVQ223QlF9CQd8w/mNo8l9nFlrkjeGfkxzSdpalSuBAQEBAQZeFYZNVSthgYZJHbGjcN7nHY1o6SuL3ikb2e1rNp2h0FkDkZHhkRuRJO8DlZrauEcd9jB5SdZ3AY+fPOWfo0MWKKQlagSiAgIITlJmyoaxzntBppDrL4rBrj0ujI0eNxYnpVnHqslPDrH1Q3wVshVZmZqh2qphkH87XxH1aatRr6+sIJ0s+ksPmfxHv6X0svul1z2PtP77nLW7vzmfxHv6X0svuk57H2n99zlrdzmfxHv6X0svuk57H2n99zlrd28yJza1tFXU1RK6nLIy/SDJJC7sonsFgYwNrhvUWfVUvSaxu7x4JrbfdZOU1A+ppKqGPRD5YpI2lxIbdzS0aRAJA19CpY7cN4tPos2jeNlNcz+I9/S+ll90tLnsfaf33U+Wt3TbNfkVU4ZJUuqDERI1jW8m97jdpcTfSY220Krqc9csRwpsOKab7rCVROICDQ5cYRJW0NRTwlofJoaJeS1vYyMcbkAnYDuUuG8UvFpcZKzasxCpeZ/Ee/pfSy+6Whz2PtP77qvLW7rBzX5J1GGMqW1BiJkc1zeTc5ws1pBvpNaqepzVyzE1T4cc0jxTdVkzxq6VkrHMlY2RjhZzHNDmuHQQdq9iZid4JjdXeN5nqWUl1LK+mJ7gjlYx1AkOHnHqVzHrbx4WjdXtpqz08EYqMzdcD2E1O8dLnSsPkDHfmp411PWJRTprd3hzP4j39L6WX3S957H2n99zlrdzmfxHv6X0svuk57H2n99zlrdzmfxHv6X0svuk57H2n99zlrd2TheafEIpoJHPptFkkb3WlkJs14cbfFbbBc31mOazG0/vu9rp7RO+671mLivM5GQdRic8MkMkTAyPQIkLwSdIuuNFp1a1b02oriiYmEGbDN5iYRHmbrfDU3ll/YrPP07Sh5W3c5m63w1N5Zf2Jz9O0nK27nM3W+GpvLL+xOfp2k5W3d9x5mqzup6cdXKH/SE5+naTlbd2zoMywv8AH1ZI72KINPnOLv0qO2vn0q7jTR6yn+TeSdJh4PweMBxFnSuOlI7gXHYOAsOCp5M18nmlPTHWnRvFG7EBAQYeK4XDVRuiqI2ysO1rh5CDtaeI1rqtprO9Xk1iY2lU+UuZ+RpL6GQPbt5CU6LhwZJsd1OA6ytDFro6Xj3Vb6b/AGq8xXAaqlJ+EQSxW7pzDoeJ4u0+Iq5XLS3llWtjtXrDWhw6VI5LoMvDsMnqTaCKSY3t8WxzwOsgWHjXFr1r5pexW09IT3J3NHVTEOq3CmZvY0iSU8NXYN67nqVTJrax4U8VimmmfMtvJ7J2moI+TpowwH5Tzre89L3HWerYNwCzsmS2Sd7St1pFY2htlw6EBAQEBAQEBAQEBAQEBAQEBAQEBAQEBAQEBAQEBAQEBAQEBAQEBAQEBB+WQYNTgtNL2ynhk+vEx35hdRe0dJczWJ6w+KfJ+jj7XTU7PqwRt/IL2clp6zJFax0hsWtA1DUOhcOn6gICAgICAgICAgICAgICAgICAgICAgICAgICAgICAgICAgICAgICAgICAgICAgICAgICAgICAgICAgICAgICAgICAgICAgICAgICAgICAgICAgICAgICAg//2Q=="/>
          <p:cNvSpPr>
            <a:spLocks noChangeAspect="1" noChangeArrowheads="1"/>
          </p:cNvSpPr>
          <p:nvPr/>
        </p:nvSpPr>
        <p:spPr bwMode="auto">
          <a:xfrm>
            <a:off x="307975" y="-441325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39686" y="926275"/>
            <a:ext cx="8004314" cy="0"/>
          </a:xfrm>
          <a:prstGeom prst="line">
            <a:avLst/>
          </a:prstGeom>
          <a:ln w="19050">
            <a:solidFill>
              <a:srgbClr val="005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6485" y="6553200"/>
            <a:ext cx="37465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AB1FC82-EFF2-451F-B6F8-8BC8B54CEA81}" type="slidenum">
              <a:rPr lang="en-US" sz="1000">
                <a:solidFill>
                  <a:srgbClr val="000000"/>
                </a:solidFill>
              </a:rPr>
              <a:pPr eaLnBrk="1" hangingPunct="1"/>
              <a:t>9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686" y="42132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>
                <a:solidFill>
                  <a:srgbClr val="000000"/>
                </a:solidFill>
                <a:latin typeface="Arial Narrow"/>
                <a:cs typeface="+mn-cs"/>
              </a:rPr>
              <a:t>POST-DOCTORAL RESEARCH </a:t>
            </a: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PROPOSAL</a:t>
            </a:r>
          </a:p>
          <a:p>
            <a:pPr lvl="0" defTabSz="238125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400" b="1" kern="0" cap="all" dirty="0" smtClean="0">
                <a:solidFill>
                  <a:srgbClr val="000000"/>
                </a:solidFill>
                <a:latin typeface="Arial Narrow"/>
                <a:cs typeface="+mn-cs"/>
              </a:rPr>
              <a:t>MOTIVATION</a:t>
            </a:r>
            <a:endParaRPr lang="en-GB" sz="2400" b="1" kern="0" cap="all" dirty="0">
              <a:solidFill>
                <a:srgbClr val="000000"/>
              </a:solidFill>
              <a:latin typeface="Arial Narrow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9792" y="208390"/>
            <a:ext cx="809897" cy="498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8200" y="1066801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Current limitations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91200" y="1066800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Landslide specific challenges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0" y="1466165"/>
            <a:ext cx="0" cy="49346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7974" y="1787558"/>
            <a:ext cx="40354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Limited </a:t>
            </a:r>
            <a:r>
              <a:rPr lang="en-US" dirty="0" err="1" smtClean="0"/>
              <a:t>spatio</a:t>
            </a:r>
            <a:r>
              <a:rPr lang="en-US" dirty="0" smtClean="0"/>
              <a:t>-temporal coverage with individual satellite systems (geometry, decorrelation, etc.)</a:t>
            </a:r>
          </a:p>
          <a:p>
            <a:pPr marL="117475" indent="-117475">
              <a:buFont typeface="Arial" pitchFamily="34" charset="0"/>
              <a:buChar char="•"/>
            </a:pPr>
            <a:endParaRPr lang="en-US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Difficulties to measure and integrate displacement vectors with different methods / systems</a:t>
            </a:r>
          </a:p>
          <a:p>
            <a:r>
              <a:rPr lang="en-US" sz="1400" i="1" dirty="0"/>
              <a:t> </a:t>
            </a:r>
            <a:r>
              <a:rPr lang="en-US" sz="1400" i="1" dirty="0" smtClean="0"/>
              <a:t> due to</a:t>
            </a:r>
            <a:r>
              <a:rPr lang="en-US" sz="1100" dirty="0" smtClean="0"/>
              <a:t>  </a:t>
            </a:r>
            <a:r>
              <a:rPr lang="en-US" dirty="0" smtClean="0"/>
              <a:t> </a:t>
            </a:r>
            <a:endParaRPr lang="en-US" sz="1100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Lack of tools to integrate images from different acquisition geometries and modalities</a:t>
            </a:r>
          </a:p>
          <a:p>
            <a:pPr marL="117475" indent="-117475">
              <a:buFont typeface="Arial" pitchFamily="34" charset="0"/>
              <a:buChar char="•"/>
            </a:pPr>
            <a:endParaRPr lang="en-US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Precise relative displacement (to   reference image) does not guarantee precise geolocation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24400" y="1804795"/>
            <a:ext cx="426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Complex long-term displacement pattern of rapidly changing magnitudes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9200" y="2474163"/>
            <a:ext cx="954304" cy="111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273" y="2482781"/>
            <a:ext cx="1843927" cy="117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763386" y="3680875"/>
            <a:ext cx="40354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400" i="1" dirty="0" smtClean="0"/>
              <a:t>   requires </a:t>
            </a:r>
            <a:r>
              <a:rPr lang="en-US" sz="1100" dirty="0" smtClean="0"/>
              <a:t> </a:t>
            </a:r>
            <a:r>
              <a:rPr lang="en-US" dirty="0" smtClean="0"/>
              <a:t> </a:t>
            </a:r>
            <a:endParaRPr lang="en-US" sz="1100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Dense and long-term 3-D displacement measurements to infer underlying mechanical processes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   requires</a:t>
            </a:r>
            <a:r>
              <a:rPr lang="en-US" i="1" dirty="0" smtClean="0">
                <a:solidFill>
                  <a:prstClr val="black"/>
                </a:solidFill>
              </a:rPr>
              <a:t> </a:t>
            </a:r>
            <a:endParaRPr lang="en-US" sz="1400" i="1" dirty="0">
              <a:solidFill>
                <a:prstClr val="black"/>
              </a:solidFill>
            </a:endParaRPr>
          </a:p>
          <a:p>
            <a:pPr marL="117475" indent="-117475">
              <a:buFont typeface="Arial" pitchFamily="34" charset="0"/>
              <a:buChar char="•"/>
            </a:pPr>
            <a:r>
              <a:rPr lang="en-US" dirty="0" smtClean="0"/>
              <a:t>Precise geolocation for integration of multi-satellite and ground-measurements (OMIV + IPGS)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14707</TotalTime>
  <Words>981</Words>
  <Application>Microsoft Office PowerPoint</Application>
  <PresentationFormat>On-screen Show (4:3)</PresentationFormat>
  <Paragraphs>280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MULTI-SENSOR IMAGE MATCHING FOR EARTH SURFACE DEFORMATION MONITORING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BASED MAPPING OF LANDSLIDE SURFACE FISSURES</dc:title>
  <dc:creator>Andre Stumpf</dc:creator>
  <cp:lastModifiedBy>Andre Stumpf</cp:lastModifiedBy>
  <cp:revision>841</cp:revision>
  <dcterms:created xsi:type="dcterms:W3CDTF">2010-08-03T09:14:40Z</dcterms:created>
  <dcterms:modified xsi:type="dcterms:W3CDTF">2013-05-15T07:25:51Z</dcterms:modified>
</cp:coreProperties>
</file>